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2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3" r:id="rId3"/>
    <p:sldId id="344" r:id="rId4"/>
    <p:sldId id="379" r:id="rId5"/>
    <p:sldId id="380" r:id="rId6"/>
    <p:sldId id="332" r:id="rId7"/>
    <p:sldId id="360" r:id="rId8"/>
    <p:sldId id="370" r:id="rId9"/>
    <p:sldId id="371" r:id="rId10"/>
    <p:sldId id="375" r:id="rId11"/>
    <p:sldId id="377" r:id="rId12"/>
    <p:sldId id="357" r:id="rId13"/>
    <p:sldId id="359" r:id="rId14"/>
  </p:sldIdLst>
  <p:sldSz cx="9906000" cy="6858000" type="A4"/>
  <p:notesSz cx="6794500" cy="9931400"/>
  <p:defaultTextStyle>
    <a:defPPr>
      <a:defRPr lang="da-DK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551">
          <p15:clr>
            <a:srgbClr val="A4A3A4"/>
          </p15:clr>
        </p15:guide>
        <p15:guide id="2" orient="horz" pos="4156">
          <p15:clr>
            <a:srgbClr val="A4A3A4"/>
          </p15:clr>
        </p15:guide>
        <p15:guide id="3" pos="270">
          <p15:clr>
            <a:srgbClr val="A4A3A4"/>
          </p15:clr>
        </p15:guide>
        <p15:guide id="4" pos="597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002D"/>
    <a:srgbClr val="CC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3991" autoAdjust="0"/>
  </p:normalViewPr>
  <p:slideViewPr>
    <p:cSldViewPr>
      <p:cViewPr>
        <p:scale>
          <a:sx n="82" d="100"/>
          <a:sy n="82" d="100"/>
        </p:scale>
        <p:origin x="-1075" y="-221"/>
      </p:cViewPr>
      <p:guideLst>
        <p:guide orient="horz" pos="3551"/>
        <p:guide orient="horz" pos="4156"/>
        <p:guide pos="270"/>
        <p:guide pos="59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14" y="-10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au154742\AppData\Local\Microsoft\Windows\Temporary%20Internet%20Files\Content.Outlook\9NDPJ8QK\Figur%2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Sheet2!$C$1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Sheet2!$B$2:$B$13</c:f>
              <c:strCache>
                <c:ptCount val="12"/>
                <c:pt idx="0">
                  <c:v>Could not find internship</c:v>
                </c:pt>
                <c:pt idx="1">
                  <c:v>Did not fit in socially</c:v>
                </c:pt>
                <c:pt idx="2">
                  <c:v>Drug problems</c:v>
                </c:pt>
                <c:pt idx="3">
                  <c:v>Alcohol problems</c:v>
                </c:pt>
                <c:pt idx="4">
                  <c:v>commuting time</c:v>
                </c:pt>
                <c:pt idx="5">
                  <c:v>Mental health issues</c:v>
                </c:pt>
                <c:pt idx="6">
                  <c:v>Motivational issues</c:v>
                </c:pt>
                <c:pt idx="7">
                  <c:v>Not for me</c:v>
                </c:pt>
                <c:pt idx="8">
                  <c:v>Too much absence</c:v>
                </c:pt>
                <c:pt idx="9">
                  <c:v>Economic hardship</c:v>
                </c:pt>
                <c:pt idx="10">
                  <c:v>Personal problems</c:v>
                </c:pt>
                <c:pt idx="11">
                  <c:v>Cognitive problems</c:v>
                </c:pt>
              </c:strCache>
            </c:strRef>
          </c:cat>
          <c:val>
            <c:numRef>
              <c:f>Sheet2!$C$2:$C$13</c:f>
              <c:numCache>
                <c:formatCode>General</c:formatCode>
                <c:ptCount val="12"/>
                <c:pt idx="0">
                  <c:v>24</c:v>
                </c:pt>
                <c:pt idx="1">
                  <c:v>13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  <c:pt idx="5">
                  <c:v>26</c:v>
                </c:pt>
                <c:pt idx="6">
                  <c:v>32</c:v>
                </c:pt>
                <c:pt idx="7">
                  <c:v>27</c:v>
                </c:pt>
                <c:pt idx="8">
                  <c:v>35</c:v>
                </c:pt>
                <c:pt idx="9">
                  <c:v>13</c:v>
                </c:pt>
                <c:pt idx="10">
                  <c:v>45</c:v>
                </c:pt>
                <c:pt idx="11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B6-45D3-839D-A47986ACD2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6795392"/>
        <c:axId val="196797184"/>
      </c:barChart>
      <c:catAx>
        <c:axId val="196795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96797184"/>
        <c:crosses val="autoZero"/>
        <c:auto val="1"/>
        <c:lblAlgn val="ctr"/>
        <c:lblOffset val="100"/>
        <c:noMultiLvlLbl val="0"/>
      </c:catAx>
      <c:valAx>
        <c:axId val="196797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9679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A1F50-7445-4D8A-8DD6-B51E3E42D7BC}" type="datetimeFigureOut">
              <a:rPr lang="da-DK" smtClean="0"/>
              <a:t>21-11-2016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2C01E-582C-4E1F-AE06-D8001071846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3895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9-27T15:32:18.974"/>
    </inkml:context>
    <inkml:brush xml:id="br0">
      <inkml:brushProperty name="width" value="0.0265" units="cm"/>
      <inkml:brushProperty name="height" value="0.0265" units="cm"/>
    </inkml:brush>
  </inkml:definitions>
  <inkml:traceGroup>
    <inkml:annotationXML>
      <emma:emma xmlns:emma="http://www.w3.org/2003/04/emma" version="1.0">
        <emma:interpretation id="{A859804C-99BC-4D29-983B-0CB6EAF0EA3F}" emma:medium="tactile" emma:mode="ink">
          <msink:context xmlns:msink="http://schemas.microsoft.com/ink/2010/main" type="writingRegion" rotatedBoundingBox="23557,13279 23606,13279 23606,13337 23557,13337"/>
        </emma:interpretation>
      </emma:emma>
    </inkml:annotationXML>
    <inkml:traceGroup>
      <inkml:annotationXML>
        <emma:emma xmlns:emma="http://www.w3.org/2003/04/emma" version="1.0">
          <emma:interpretation id="{A5AAC342-7444-4E4F-9420-098AD7C99115}" emma:medium="tactile" emma:mode="ink">
            <msink:context xmlns:msink="http://schemas.microsoft.com/ink/2010/main" type="paragraph" rotatedBoundingBox="23557,13279 23606,13279 23606,13337 23557,133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1C2F70-5866-45F5-9ABC-F2DA1733E7E0}" emma:medium="tactile" emma:mode="ink">
              <msink:context xmlns:msink="http://schemas.microsoft.com/ink/2010/main" type="line" rotatedBoundingBox="23557,13279 23606,13279 23606,13337 23557,13337"/>
            </emma:interpretation>
          </emma:emma>
        </inkml:annotationXML>
        <inkml:traceGroup>
          <inkml:annotationXML>
            <emma:emma xmlns:emma="http://www.w3.org/2003/04/emma" version="1.0">
              <emma:interpretation id="{66FE3E6B-92C0-4F64-B98E-618C0B591E4F}" emma:medium="tactile" emma:mode="ink">
                <msink:context xmlns:msink="http://schemas.microsoft.com/ink/2010/main" type="inkWord" rotatedBoundingBox="23557,13279 23606,13279 23606,13337 23557,13337"/>
              </emma:interpretation>
            </emma:emma>
          </inkml:annotationXML>
          <inkml:trace contextRef="#ctx0" brushRef="#br0">23763 17881 4992,'-26'-7'1824,"15"19"-960,4 16-3040,2-10-672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9-27T15:33:46.773"/>
    </inkml:context>
    <inkml:brush xml:id="br0">
      <inkml:brushProperty name="width" value="0.025" units="cm"/>
      <inkml:brushProperty name="height" value="0.025" units="cm"/>
    </inkml:brush>
  </inkml:definitions>
  <inkml:traceGroup>
    <inkml:annotationXML>
      <emma:emma xmlns:emma="http://www.w3.org/2003/04/emma" version="1.0">
        <emma:interpretation id="{06BC6F73-03ED-4A01-85A0-76A505519E34}" emma:medium="tactile" emma:mode="ink">
          <msink:context xmlns:msink="http://schemas.microsoft.com/ink/2010/main" type="writingRegion" rotatedBoundingBox="3901,10151 4315,10151 4315,10217 3901,10217"/>
        </emma:interpretation>
      </emma:emma>
    </inkml:annotationXML>
    <inkml:traceGroup>
      <inkml:annotationXML>
        <emma:emma xmlns:emma="http://www.w3.org/2003/04/emma" version="1.0">
          <emma:interpretation id="{359DFFA5-ABB1-4AED-8808-E070FBA2C4AC}" emma:medium="tactile" emma:mode="ink">
            <msink:context xmlns:msink="http://schemas.microsoft.com/ink/2010/main" type="paragraph" rotatedBoundingBox="3901,10151 4315,10151 4315,10217 3901,102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8A5850A-ED25-4CDD-A39A-D76FFC494E48}" emma:medium="tactile" emma:mode="ink">
              <msink:context xmlns:msink="http://schemas.microsoft.com/ink/2010/main" type="line" rotatedBoundingBox="3901,10151 4315,10151 4315,10217 3901,10217"/>
            </emma:interpretation>
          </emma:emma>
        </inkml:annotationXML>
        <inkml:traceGroup>
          <inkml:annotationXML>
            <emma:emma xmlns:emma="http://www.w3.org/2003/04/emma" version="1.0">
              <emma:interpretation id="{27D453C4-9BA9-4E38-97AB-24C235AAA5D0}" emma:medium="tactile" emma:mode="ink">
                <msink:context xmlns:msink="http://schemas.microsoft.com/ink/2010/main" type="inkWord" rotatedBoundingBox="3901,10163 3919,10163 3919,10203 3901,10203"/>
              </emma:interpretation>
            </emma:emma>
          </inkml:annotationXML>
          <inkml:trace contextRef="#ctx0" brushRef="#br0">3888 11232 4480,'-18'-32'1664,"18"32"-896,0 5-1056,0-5 224,5 7-672,-5 1-256,0 1-608,0 2-192</inkml:trace>
        </inkml:traceGroup>
        <inkml:traceGroup>
          <inkml:annotationXML>
            <emma:emma xmlns:emma="http://www.w3.org/2003/04/emma" version="1.0">
              <emma:interpretation id="{6C0D7B58-2C29-4EA7-86E9-616DE7F0369B}" emma:medium="tactile" emma:mode="ink">
                <msink:context xmlns:msink="http://schemas.microsoft.com/ink/2010/main" type="inkWord" rotatedBoundingBox="4241,10151 4315,10151 4315,10217 4241,10217"/>
              </emma:interpretation>
            </emma:emma>
          </inkml:annotationXML>
          <inkml:trace contextRef="#ctx0" brushRef="#br0" timeOffset="1539">4229 11232 5376,'-19'-44'2016,"19"44"-1088,5 3-2496,0 6-320,4 2 0,0 15 160</inkml:trace>
          <inkml:trace contextRef="#ctx0" brushRef="#br0" timeOffset="1668">4284 11220 3712,'-31'-15'1408,"21"15"-768,5 3-832,10 7 192,0 1-1536,9 14-640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5A6F8-9EFA-44A5-AE94-DF56EB942319}" type="datetimeFigureOut">
              <a:rPr lang="da-DK" smtClean="0"/>
              <a:t>21-11-2016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3AABD-3E9B-4780-98B5-CF18E9CB8BC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15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8025" y="744538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Thanks</a:t>
            </a:r>
            <a:r>
              <a:rPr lang="da-DK" dirty="0"/>
              <a:t> to Helena Skyt Nielsen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9451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5054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6421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19845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9837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6075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0457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281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0365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8025" y="744538"/>
            <a:ext cx="537845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30957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4884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7647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3AABD-3E9B-4780-98B5-CF18E9CB8BCB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6268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217" y="-1083502"/>
            <a:ext cx="3717614" cy="6409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ktangel 7"/>
          <p:cNvSpPr/>
          <p:nvPr userDrawn="1"/>
        </p:nvSpPr>
        <p:spPr>
          <a:xfrm>
            <a:off x="428497" y="201987"/>
            <a:ext cx="6552728" cy="600776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r>
              <a:rPr lang="da-DK" sz="1600" b="1" baseline="0" dirty="0">
                <a:ln>
                  <a:noFill/>
                </a:ln>
                <a:solidFill>
                  <a:schemeClr val="tx1"/>
                </a:solidFill>
                <a:latin typeface="AU Passata" pitchFamily="34" charset="0"/>
              </a:rPr>
              <a:t>Building a bridge to the </a:t>
            </a:r>
            <a:r>
              <a:rPr lang="da-DK" sz="1600" b="1" baseline="0" dirty="0" err="1">
                <a:ln>
                  <a:noFill/>
                </a:ln>
                <a:solidFill>
                  <a:schemeClr val="tx1"/>
                </a:solidFill>
                <a:latin typeface="AU Passata" pitchFamily="34" charset="0"/>
              </a:rPr>
              <a:t>educational</a:t>
            </a:r>
            <a:r>
              <a:rPr lang="da-DK" sz="1600" b="1" baseline="0" dirty="0">
                <a:ln>
                  <a:noFill/>
                </a:ln>
                <a:solidFill>
                  <a:schemeClr val="tx1"/>
                </a:solidFill>
                <a:latin typeface="AU Passata" pitchFamily="34" charset="0"/>
              </a:rPr>
              <a:t> system</a:t>
            </a:r>
          </a:p>
          <a:p>
            <a:r>
              <a:rPr lang="da-DK" sz="1600" baseline="0" dirty="0">
                <a:ln>
                  <a:noFill/>
                </a:ln>
                <a:solidFill>
                  <a:schemeClr val="tx1"/>
                </a:solidFill>
                <a:latin typeface="AU Passata" pitchFamily="34" charset="0"/>
              </a:rPr>
              <a:t>September 29, 2016</a:t>
            </a:r>
            <a:endParaRPr lang="da-DK" sz="1600" dirty="0">
              <a:ln>
                <a:noFill/>
              </a:ln>
              <a:solidFill>
                <a:schemeClr val="tx1"/>
              </a:solidFill>
              <a:latin typeface="AU Passata" pitchFamily="34" charset="0"/>
            </a:endParaRPr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507340" y="1604433"/>
            <a:ext cx="5849011" cy="3361267"/>
          </a:xfrm>
          <a:prstGeom prst="rect">
            <a:avLst/>
          </a:prstGeom>
        </p:spPr>
        <p:txBody>
          <a:bodyPr lIns="107287" tIns="53643" rIns="107287" bIns="53643"/>
          <a:lstStyle>
            <a:lvl1pPr marL="0" indent="0">
              <a:buNone/>
              <a:defRPr/>
            </a:lvl1pPr>
          </a:lstStyle>
          <a:p>
            <a:pPr lvl="0"/>
            <a:r>
              <a:rPr lang="da-DK" dirty="0"/>
              <a:t>TEXT</a:t>
            </a:r>
          </a:p>
        </p:txBody>
      </p:sp>
      <p:cxnSp>
        <p:nvCxnSpPr>
          <p:cNvPr id="5" name="Lige forbindelse 4"/>
          <p:cNvCxnSpPr/>
          <p:nvPr userDrawn="1"/>
        </p:nvCxnSpPr>
        <p:spPr>
          <a:xfrm>
            <a:off x="428229" y="932723"/>
            <a:ext cx="45247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217" y="6117299"/>
            <a:ext cx="410426" cy="50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H:\Fælles filer\Logoer 2012\EQUIS_logo13-HR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295" y="6117299"/>
            <a:ext cx="546060" cy="48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21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11" y="6117299"/>
            <a:ext cx="348601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6059" y="-315415"/>
            <a:ext cx="1819540" cy="313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19629" y="548681"/>
            <a:ext cx="4533371" cy="864889"/>
          </a:xfrm>
          <a:prstGeom prst="rect">
            <a:avLst/>
          </a:prstGeom>
        </p:spPr>
        <p:txBody>
          <a:bodyPr lIns="107287" tIns="53643" rIns="107287" bIns="53643"/>
          <a:lstStyle>
            <a:lvl1pPr marL="0" indent="0">
              <a:buNone/>
              <a:defRPr sz="3300">
                <a:latin typeface="AU Passata" pitchFamily="34" charset="0"/>
              </a:defRPr>
            </a:lvl1pPr>
          </a:lstStyle>
          <a:p>
            <a:pPr lvl="0"/>
            <a:r>
              <a:rPr lang="da-DK" dirty="0"/>
              <a:t>HEADLINE</a:t>
            </a:r>
          </a:p>
        </p:txBody>
      </p:sp>
      <p:sp>
        <p:nvSpPr>
          <p:cNvPr id="11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19630" y="1796819"/>
            <a:ext cx="8096429" cy="3648407"/>
          </a:xfrm>
          <a:prstGeom prst="rect">
            <a:avLst/>
          </a:prstGeom>
        </p:spPr>
        <p:txBody>
          <a:bodyPr lIns="107287" tIns="53643" rIns="107287" bIns="53643"/>
          <a:lstStyle>
            <a:lvl1pPr marL="0" indent="0">
              <a:buNone/>
              <a:defRPr sz="2300">
                <a:latin typeface="AU Passata" pitchFamily="34" charset="0"/>
              </a:defRPr>
            </a:lvl1pPr>
          </a:lstStyle>
          <a:p>
            <a:pPr lvl="0"/>
            <a:r>
              <a:rPr lang="da-DK" dirty="0"/>
              <a:t>Content</a:t>
            </a:r>
          </a:p>
        </p:txBody>
      </p:sp>
      <p:cxnSp>
        <p:nvCxnSpPr>
          <p:cNvPr id="6" name="Lige forbindelse 5"/>
          <p:cNvCxnSpPr/>
          <p:nvPr userDrawn="1"/>
        </p:nvCxnSpPr>
        <p:spPr>
          <a:xfrm>
            <a:off x="428229" y="1604797"/>
            <a:ext cx="452477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05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Lige forbindelse 8"/>
          <p:cNvCxnSpPr/>
          <p:nvPr/>
        </p:nvCxnSpPr>
        <p:spPr>
          <a:xfrm>
            <a:off x="428373" y="5636684"/>
            <a:ext cx="90494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led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1815" y="5829300"/>
            <a:ext cx="965814" cy="768107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11" y="6117299"/>
            <a:ext cx="348601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98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1072866" rtl="0" eaLnBrk="1" latinLnBrk="0" hangingPunct="1">
        <a:spcBef>
          <a:spcPct val="0"/>
        </a:spcBef>
        <a:buNone/>
        <a:defRPr sz="6300" b="0" kern="1200">
          <a:solidFill>
            <a:schemeClr val="bg1"/>
          </a:solidFill>
          <a:latin typeface="AU Passata" pitchFamily="34" charset="0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4294967295"/>
          </p:nvPr>
        </p:nvSpPr>
        <p:spPr>
          <a:xfrm>
            <a:off x="422998" y="1508787"/>
            <a:ext cx="6546226" cy="1056216"/>
          </a:xfrm>
          <a:prstGeom prst="rect">
            <a:avLst/>
          </a:prstGeom>
        </p:spPr>
        <p:txBody>
          <a:bodyPr lIns="107287" tIns="53643" rIns="107287" bIns="53643"/>
          <a:lstStyle/>
          <a:p>
            <a:pPr marL="0" indent="0">
              <a:buNone/>
            </a:pPr>
            <a:endParaRPr lang="da-DK" sz="1300" b="1" dirty="0"/>
          </a:p>
          <a:p>
            <a:pPr marL="0" indent="0">
              <a:buNone/>
            </a:pPr>
            <a:r>
              <a:rPr lang="en-US" sz="3200" dirty="0">
                <a:latin typeface="AU Passata" panose="020B0503030502030804" pitchFamily="34" charset="0"/>
              </a:rPr>
              <a:t>Building a bridge to the educational system</a:t>
            </a:r>
          </a:p>
          <a:p>
            <a:pPr marL="0" indent="0">
              <a:buNone/>
            </a:pPr>
            <a:r>
              <a:rPr lang="en-US" sz="2400" dirty="0">
                <a:latin typeface="AU Passata" panose="020B0503030502030804" pitchFamily="34" charset="0"/>
              </a:rPr>
              <a:t>- Quantitative results</a:t>
            </a:r>
            <a:endParaRPr lang="da-DK" sz="1100" dirty="0">
              <a:latin typeface="AU Passata" panose="020B0503030502030804" pitchFamily="34" charset="0"/>
            </a:endParaRPr>
          </a:p>
          <a:p>
            <a:pPr marL="0" indent="0">
              <a:buNone/>
            </a:pPr>
            <a:endParaRPr lang="da-DK" sz="2800" dirty="0">
              <a:latin typeface="AU Passata" panose="020B0503030502030804" pitchFamily="34" charset="0"/>
            </a:endParaRPr>
          </a:p>
          <a:p>
            <a:pPr marL="0" indent="0">
              <a:buNone/>
            </a:pPr>
            <a:r>
              <a:rPr lang="da-DK" sz="2800" dirty="0">
                <a:latin typeface="AU Passata" panose="020B0503030502030804" pitchFamily="34" charset="0"/>
              </a:rPr>
              <a:t>Michael Rosholm  &amp; Michael Svarer</a:t>
            </a:r>
          </a:p>
          <a:p>
            <a:pPr marL="0" indent="0">
              <a:buNone/>
            </a:pPr>
            <a:r>
              <a:rPr lang="da-DK" sz="2000" dirty="0" err="1">
                <a:latin typeface="AU Passata" panose="020B0503030502030804" pitchFamily="34" charset="0"/>
              </a:rPr>
              <a:t>Dept</a:t>
            </a:r>
            <a:r>
              <a:rPr lang="da-DK" sz="2000" dirty="0">
                <a:latin typeface="AU Passata" panose="020B0503030502030804" pitchFamily="34" charset="0"/>
              </a:rPr>
              <a:t>. of </a:t>
            </a:r>
            <a:r>
              <a:rPr lang="da-DK" sz="2000" dirty="0" err="1">
                <a:latin typeface="AU Passata" panose="020B0503030502030804" pitchFamily="34" charset="0"/>
              </a:rPr>
              <a:t>Economics</a:t>
            </a:r>
            <a:r>
              <a:rPr lang="da-DK" sz="2000" dirty="0">
                <a:latin typeface="AU Passata" panose="020B0503030502030804" pitchFamily="34" charset="0"/>
              </a:rPr>
              <a:t> and Business </a:t>
            </a:r>
            <a:r>
              <a:rPr lang="da-DK" sz="2000" dirty="0" err="1">
                <a:latin typeface="AU Passata" panose="020B0503030502030804" pitchFamily="34" charset="0"/>
              </a:rPr>
              <a:t>Economics</a:t>
            </a:r>
            <a:r>
              <a:rPr lang="da-DK" sz="2000" dirty="0">
                <a:latin typeface="AU Passata" panose="020B0503030502030804" pitchFamily="34" charset="0"/>
              </a:rPr>
              <a:t>, and  </a:t>
            </a:r>
            <a:r>
              <a:rPr lang="da-DK" sz="2000" dirty="0" err="1">
                <a:latin typeface="AU Passata" panose="020B0503030502030804" pitchFamily="34" charset="0"/>
              </a:rPr>
              <a:t>TrygFonden’s</a:t>
            </a:r>
            <a:r>
              <a:rPr lang="da-DK" sz="2000" dirty="0">
                <a:latin typeface="AU Passata" panose="020B0503030502030804" pitchFamily="34" charset="0"/>
              </a:rPr>
              <a:t> Centre for Child Research, Aarhus University</a:t>
            </a:r>
            <a:endParaRPr lang="da-DK" sz="2800" dirty="0">
              <a:latin typeface="AU Passata" panose="020B05030305020308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Håndskrift 3"/>
              <p14:cNvContentPartPr/>
              <p14:nvPr/>
            </p14:nvContentPartPr>
            <p14:xfrm>
              <a:off x="8480661" y="4780769"/>
              <a:ext cx="18000" cy="20880"/>
            </p14:xfrm>
          </p:contentPart>
        </mc:Choice>
        <mc:Fallback xmlns="">
          <p:pic>
            <p:nvPicPr>
              <p:cNvPr id="4" name="Håndskrift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78861" y="4778292"/>
                <a:ext cx="21960" cy="2512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458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19629" y="548681"/>
            <a:ext cx="7701723" cy="864889"/>
          </a:xfrm>
        </p:spPr>
        <p:txBody>
          <a:bodyPr/>
          <a:lstStyle/>
          <a:p>
            <a:r>
              <a:rPr lang="da-DK" dirty="0"/>
              <a:t>Brobygning til uddannelse - effekterne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Billed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780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19629" y="548681"/>
            <a:ext cx="7701723" cy="864889"/>
          </a:xfrm>
        </p:spPr>
        <p:txBody>
          <a:bodyPr/>
          <a:lstStyle/>
          <a:p>
            <a:r>
              <a:rPr lang="da-DK" dirty="0"/>
              <a:t>Building a bridge - </a:t>
            </a:r>
            <a:r>
              <a:rPr lang="da-DK" dirty="0" err="1"/>
              <a:t>impacts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Positive </a:t>
            </a:r>
            <a:r>
              <a:rPr lang="da-DK" dirty="0" err="1"/>
              <a:t>effects</a:t>
            </a:r>
            <a:r>
              <a:rPr lang="da-DK" dirty="0"/>
              <a:t> for </a:t>
            </a:r>
            <a:r>
              <a:rPr lang="da-DK" dirty="0" err="1"/>
              <a:t>vocational</a:t>
            </a:r>
            <a:r>
              <a:rPr lang="da-DK" dirty="0"/>
              <a:t> basic, </a:t>
            </a:r>
            <a:r>
              <a:rPr lang="da-DK" dirty="0" err="1"/>
              <a:t>vocational</a:t>
            </a:r>
            <a:r>
              <a:rPr lang="da-DK" dirty="0"/>
              <a:t> </a:t>
            </a:r>
            <a:r>
              <a:rPr lang="da-DK" dirty="0" err="1"/>
              <a:t>main</a:t>
            </a:r>
            <a:r>
              <a:rPr lang="da-DK" dirty="0"/>
              <a:t>, and </a:t>
            </a:r>
            <a:r>
              <a:rPr lang="da-DK" dirty="0" err="1"/>
              <a:t>lower</a:t>
            </a:r>
            <a:r>
              <a:rPr lang="da-DK" dirty="0"/>
              <a:t> </a:t>
            </a:r>
            <a:r>
              <a:rPr lang="da-DK" dirty="0" err="1"/>
              <a:t>secondary</a:t>
            </a:r>
            <a:r>
              <a:rPr lang="da-DK" dirty="0"/>
              <a:t> (</a:t>
            </a:r>
            <a:r>
              <a:rPr lang="da-DK" dirty="0" err="1"/>
              <a:t>compulsory</a:t>
            </a:r>
            <a:r>
              <a:rPr lang="da-DK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/>
              <a:t>Effects</a:t>
            </a:r>
            <a:r>
              <a:rPr lang="da-DK" dirty="0"/>
              <a:t> </a:t>
            </a:r>
            <a:r>
              <a:rPr lang="da-DK" dirty="0" err="1"/>
              <a:t>found</a:t>
            </a:r>
            <a:r>
              <a:rPr lang="da-DK" dirty="0"/>
              <a:t> at 10 out of 12 </a:t>
            </a:r>
            <a:r>
              <a:rPr lang="da-DK" dirty="0" err="1"/>
              <a:t>participating</a:t>
            </a:r>
            <a:r>
              <a:rPr lang="da-DK" dirty="0"/>
              <a:t> </a:t>
            </a:r>
            <a:r>
              <a:rPr lang="da-DK" dirty="0" err="1"/>
              <a:t>vocational</a:t>
            </a:r>
            <a:r>
              <a:rPr lang="da-DK" dirty="0"/>
              <a:t> </a:t>
            </a:r>
            <a:r>
              <a:rPr lang="da-DK" dirty="0" err="1"/>
              <a:t>training</a:t>
            </a:r>
            <a:r>
              <a:rPr lang="da-DK" dirty="0"/>
              <a:t> sites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Positive </a:t>
            </a:r>
            <a:r>
              <a:rPr lang="da-DK" dirty="0" err="1"/>
              <a:t>effects</a:t>
            </a:r>
            <a:r>
              <a:rPr lang="da-DK" dirty="0"/>
              <a:t> for the more </a:t>
            </a:r>
            <a:r>
              <a:rPr lang="da-DK" dirty="0" err="1"/>
              <a:t>disadvantaged</a:t>
            </a:r>
            <a:r>
              <a:rPr lang="da-DK" dirty="0"/>
              <a:t> </a:t>
            </a:r>
            <a:r>
              <a:rPr lang="da-DK" dirty="0" err="1"/>
              <a:t>youth</a:t>
            </a:r>
            <a:r>
              <a:rPr lang="da-DK" dirty="0"/>
              <a:t>; </a:t>
            </a:r>
          </a:p>
          <a:p>
            <a:pPr marL="1214603" lvl="1" indent="-342900">
              <a:buFont typeface="Arial" panose="020B0604020202020204" pitchFamily="34" charset="0"/>
              <a:buChar char="•"/>
            </a:pPr>
            <a:r>
              <a:rPr lang="da-DK" sz="2000" dirty="0" err="1">
                <a:latin typeface="AU Passata" panose="020B0503030502030804"/>
              </a:rPr>
              <a:t>Those</a:t>
            </a:r>
            <a:r>
              <a:rPr lang="da-DK" sz="2000" dirty="0">
                <a:latin typeface="AU Passata" panose="020B0503030502030804"/>
              </a:rPr>
              <a:t> </a:t>
            </a:r>
            <a:r>
              <a:rPr lang="da-DK" sz="2000" dirty="0" err="1">
                <a:latin typeface="AU Passata" panose="020B0503030502030804"/>
              </a:rPr>
              <a:t>without</a:t>
            </a:r>
            <a:r>
              <a:rPr lang="da-DK" sz="2000" dirty="0">
                <a:latin typeface="AU Passata" panose="020B0503030502030804"/>
              </a:rPr>
              <a:t> </a:t>
            </a:r>
            <a:r>
              <a:rPr lang="da-DK" sz="2000" dirty="0" err="1">
                <a:latin typeface="AU Passata" panose="020B0503030502030804"/>
              </a:rPr>
              <a:t>compulsory</a:t>
            </a:r>
            <a:r>
              <a:rPr lang="da-DK" sz="2000" dirty="0">
                <a:latin typeface="AU Passata" panose="020B0503030502030804"/>
              </a:rPr>
              <a:t> school </a:t>
            </a:r>
            <a:r>
              <a:rPr lang="da-DK" sz="2000" dirty="0" err="1">
                <a:latin typeface="AU Passata" panose="020B0503030502030804"/>
              </a:rPr>
              <a:t>leaving</a:t>
            </a:r>
            <a:r>
              <a:rPr lang="da-DK" sz="2000" dirty="0">
                <a:latin typeface="AU Passata" panose="020B0503030502030804"/>
              </a:rPr>
              <a:t> </a:t>
            </a:r>
            <a:r>
              <a:rPr lang="da-DK" sz="2000" dirty="0" err="1">
                <a:latin typeface="AU Passata" panose="020B0503030502030804"/>
              </a:rPr>
              <a:t>exams</a:t>
            </a:r>
            <a:r>
              <a:rPr lang="da-DK" sz="2000" dirty="0">
                <a:latin typeface="AU Passata" panose="020B0503030502030804"/>
              </a:rPr>
              <a:t>, men, long time on public </a:t>
            </a:r>
            <a:r>
              <a:rPr lang="da-DK" sz="2000" dirty="0" err="1">
                <a:latin typeface="AU Passata" panose="020B0503030502030804"/>
              </a:rPr>
              <a:t>income</a:t>
            </a:r>
            <a:r>
              <a:rPr lang="da-DK" sz="2000" dirty="0">
                <a:latin typeface="AU Passata" panose="020B0503030502030804"/>
              </a:rPr>
              <a:t> support</a:t>
            </a:r>
            <a:endParaRPr lang="da-DK" sz="3000" dirty="0">
              <a:latin typeface="AU Passata" panose="020B05030305020308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>
              <a:latin typeface="AU Passata" panose="020B0503030502030804"/>
            </a:endParaRPr>
          </a:p>
          <a:p>
            <a:pPr marL="1214603" lvl="1" indent="-342900">
              <a:buFont typeface="Arial" panose="020B0604020202020204" pitchFamily="34" charset="0"/>
              <a:buChar char="•"/>
            </a:pPr>
            <a:endParaRPr lang="da-DK" sz="2000" dirty="0">
              <a:latin typeface="AU Passata" panose="020B0503030502030804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Håndskrift 6"/>
              <p14:cNvContentPartPr/>
              <p14:nvPr/>
            </p14:nvContentPartPr>
            <p14:xfrm>
              <a:off x="1404488" y="3654571"/>
              <a:ext cx="149040" cy="24120"/>
            </p14:xfrm>
          </p:contentPart>
        </mc:Choice>
        <mc:Fallback xmlns="">
          <p:pic>
            <p:nvPicPr>
              <p:cNvPr id="7" name="Håndskrift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01974" y="3651691"/>
                <a:ext cx="153350" cy="2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96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19629" y="548681"/>
            <a:ext cx="6117547" cy="864889"/>
          </a:xfrm>
        </p:spPr>
        <p:txBody>
          <a:bodyPr/>
          <a:lstStyle/>
          <a:p>
            <a:r>
              <a:rPr lang="da-DK" dirty="0" err="1"/>
              <a:t>Costs</a:t>
            </a:r>
            <a:r>
              <a:rPr lang="da-DK" dirty="0"/>
              <a:t> &amp; </a:t>
            </a:r>
            <a:r>
              <a:rPr lang="da-DK" dirty="0" err="1"/>
              <a:t>comparison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19630" y="1796819"/>
            <a:ext cx="9357906" cy="3792421"/>
          </a:xfrm>
        </p:spPr>
        <p:txBody>
          <a:bodyPr/>
          <a:lstStyle/>
          <a:p>
            <a:r>
              <a:rPr lang="da-DK" dirty="0"/>
              <a:t>Average </a:t>
            </a:r>
            <a:r>
              <a:rPr lang="da-DK" dirty="0" err="1"/>
              <a:t>costs</a:t>
            </a:r>
            <a:r>
              <a:rPr lang="da-DK" dirty="0"/>
              <a:t> per participant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Mentor			$3550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Building bridges…		$4900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r>
              <a:rPr lang="da-DK" dirty="0" err="1"/>
              <a:t>Effect</a:t>
            </a:r>
            <a:r>
              <a:rPr lang="da-DK" dirty="0"/>
              <a:t> per  $1000 per participant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Mentor (4%)			1.14%-points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Building bridges (14%)	2.86%-points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r>
              <a:rPr lang="da-DK" dirty="0"/>
              <a:t>(…</a:t>
            </a:r>
            <a:r>
              <a:rPr lang="da-DK" dirty="0" err="1"/>
              <a:t>fairly</a:t>
            </a:r>
            <a:r>
              <a:rPr lang="da-DK" dirty="0"/>
              <a:t> large </a:t>
            </a:r>
            <a:r>
              <a:rPr lang="da-DK" dirty="0" err="1"/>
              <a:t>impacts</a:t>
            </a:r>
            <a:r>
              <a:rPr lang="da-DK" dirty="0"/>
              <a:t> in </a:t>
            </a:r>
            <a:r>
              <a:rPr lang="da-DK" dirty="0" err="1"/>
              <a:t>int’l</a:t>
            </a:r>
            <a:r>
              <a:rPr lang="da-DK" dirty="0"/>
              <a:t> </a:t>
            </a:r>
            <a:r>
              <a:rPr lang="da-DK" dirty="0" err="1"/>
              <a:t>comparison</a:t>
            </a:r>
            <a:r>
              <a:rPr lang="da-DK" dirty="0"/>
              <a:t> – </a:t>
            </a:r>
            <a:r>
              <a:rPr lang="da-DK" dirty="0" err="1"/>
              <a:t>e.g</a:t>
            </a:r>
            <a:r>
              <a:rPr lang="da-DK" dirty="0"/>
              <a:t>. Cook </a:t>
            </a:r>
            <a:r>
              <a:rPr lang="da-DK" i="1" dirty="0"/>
              <a:t>et al.</a:t>
            </a:r>
            <a:r>
              <a:rPr lang="da-DK" dirty="0"/>
              <a:t>, 2014)</a:t>
            </a:r>
          </a:p>
        </p:txBody>
      </p:sp>
    </p:spTree>
    <p:extLst>
      <p:ext uri="{BB962C8B-B14F-4D97-AF65-F5344CB8AC3E}">
        <p14:creationId xmlns:p14="http://schemas.microsoft.com/office/powerpoint/2010/main" val="85295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err="1"/>
              <a:t>Conclusion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19629" y="1628800"/>
            <a:ext cx="8096429" cy="3648407"/>
          </a:xfrm>
        </p:spPr>
        <p:txBody>
          <a:bodyPr/>
          <a:lstStyle/>
          <a:p>
            <a:r>
              <a:rPr lang="da-DK" dirty="0"/>
              <a:t>‘Building bridges…’ bridges the </a:t>
            </a:r>
            <a:r>
              <a:rPr lang="da-DK" dirty="0" err="1"/>
              <a:t>gap</a:t>
            </a:r>
            <a:r>
              <a:rPr lang="da-DK" dirty="0"/>
              <a:t> from </a:t>
            </a:r>
            <a:r>
              <a:rPr lang="da-DK" dirty="0" err="1"/>
              <a:t>welfare</a:t>
            </a:r>
            <a:r>
              <a:rPr lang="da-DK" dirty="0"/>
              <a:t> to </a:t>
            </a:r>
            <a:r>
              <a:rPr lang="da-DK" dirty="0" err="1"/>
              <a:t>education</a:t>
            </a:r>
            <a:r>
              <a:rPr lang="da-DK" dirty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…and the </a:t>
            </a:r>
            <a:r>
              <a:rPr lang="da-DK" dirty="0" err="1"/>
              <a:t>impact</a:t>
            </a:r>
            <a:r>
              <a:rPr lang="da-DK" dirty="0"/>
              <a:t> is (at </a:t>
            </a:r>
            <a:r>
              <a:rPr lang="da-DK" dirty="0" err="1"/>
              <a:t>least</a:t>
            </a:r>
            <a:r>
              <a:rPr lang="da-DK" dirty="0"/>
              <a:t>) decent </a:t>
            </a:r>
            <a:r>
              <a:rPr lang="da-DK" dirty="0" err="1"/>
              <a:t>sized</a:t>
            </a: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It </a:t>
            </a:r>
            <a:r>
              <a:rPr lang="da-DK" dirty="0" err="1"/>
              <a:t>works</a:t>
            </a:r>
            <a:r>
              <a:rPr lang="da-DK" dirty="0"/>
              <a:t> </a:t>
            </a:r>
            <a:r>
              <a:rPr lang="da-DK" dirty="0" err="1"/>
              <a:t>particularly</a:t>
            </a:r>
            <a:r>
              <a:rPr lang="da-DK" dirty="0"/>
              <a:t> </a:t>
            </a:r>
            <a:r>
              <a:rPr lang="da-DK" dirty="0" err="1"/>
              <a:t>well</a:t>
            </a:r>
            <a:r>
              <a:rPr lang="da-DK" dirty="0"/>
              <a:t> for </a:t>
            </a:r>
            <a:r>
              <a:rPr lang="da-DK" dirty="0" err="1"/>
              <a:t>weaker</a:t>
            </a:r>
            <a:r>
              <a:rPr lang="da-DK" dirty="0"/>
              <a:t> </a:t>
            </a:r>
            <a:r>
              <a:rPr lang="da-DK" dirty="0" err="1"/>
              <a:t>groups</a:t>
            </a:r>
            <a:r>
              <a:rPr lang="da-DK" dirty="0"/>
              <a:t> – </a:t>
            </a:r>
            <a:r>
              <a:rPr lang="da-DK" dirty="0" err="1"/>
              <a:t>probably</a:t>
            </a:r>
            <a:r>
              <a:rPr lang="da-DK" dirty="0"/>
              <a:t> due to </a:t>
            </a:r>
            <a:r>
              <a:rPr lang="da-DK" dirty="0" err="1"/>
              <a:t>scaffolding</a:t>
            </a:r>
            <a:r>
              <a:rPr lang="da-DK" dirty="0"/>
              <a:t> nature of the </a:t>
            </a:r>
            <a:r>
              <a:rPr lang="da-DK" dirty="0" err="1"/>
              <a:t>inrtervention</a:t>
            </a:r>
            <a:r>
              <a:rPr lang="da-DK" dirty="0"/>
              <a:t>?</a:t>
            </a:r>
          </a:p>
          <a:p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Makes sense to </a:t>
            </a:r>
            <a:r>
              <a:rPr lang="da-DK" dirty="0" err="1"/>
              <a:t>try</a:t>
            </a:r>
            <a:r>
              <a:rPr lang="da-DK" dirty="0"/>
              <a:t> to </a:t>
            </a:r>
            <a:r>
              <a:rPr lang="da-DK" dirty="0" err="1"/>
              <a:t>adapt</a:t>
            </a:r>
            <a:r>
              <a:rPr lang="da-DK" dirty="0"/>
              <a:t> it to </a:t>
            </a:r>
            <a:r>
              <a:rPr lang="da-DK" dirty="0" err="1"/>
              <a:t>targeting</a:t>
            </a:r>
            <a:r>
              <a:rPr lang="da-DK" dirty="0"/>
              <a:t> an </a:t>
            </a:r>
            <a:r>
              <a:rPr lang="da-DK" dirty="0" err="1"/>
              <a:t>even</a:t>
            </a:r>
            <a:r>
              <a:rPr lang="da-DK" dirty="0"/>
              <a:t> </a:t>
            </a:r>
            <a:r>
              <a:rPr lang="da-DK" dirty="0" err="1"/>
              <a:t>weaker</a:t>
            </a:r>
            <a:r>
              <a:rPr lang="da-DK" dirty="0"/>
              <a:t> </a:t>
            </a:r>
            <a:r>
              <a:rPr lang="da-DK" dirty="0" err="1"/>
              <a:t>group</a:t>
            </a:r>
            <a:r>
              <a:rPr lang="da-DK" dirty="0"/>
              <a:t> of </a:t>
            </a:r>
            <a:r>
              <a:rPr lang="da-DK" dirty="0" err="1"/>
              <a:t>individuals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9783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19629" y="548681"/>
            <a:ext cx="8061763" cy="864889"/>
          </a:xfrm>
        </p:spPr>
        <p:txBody>
          <a:bodyPr/>
          <a:lstStyle/>
          <a:p>
            <a:r>
              <a:rPr lang="da-DK" sz="2000" dirty="0" err="1"/>
              <a:t>Fraction</a:t>
            </a:r>
            <a:r>
              <a:rPr lang="da-DK" sz="2000" dirty="0"/>
              <a:t> of a </a:t>
            </a:r>
            <a:r>
              <a:rPr lang="da-DK" sz="2000" dirty="0" err="1"/>
              <a:t>youth</a:t>
            </a:r>
            <a:r>
              <a:rPr lang="da-DK" sz="2000" dirty="0"/>
              <a:t> </a:t>
            </a:r>
            <a:r>
              <a:rPr lang="da-DK" sz="2000" dirty="0" err="1"/>
              <a:t>cohorde</a:t>
            </a:r>
            <a:r>
              <a:rPr lang="da-DK" sz="2000" dirty="0"/>
              <a:t> </a:t>
            </a:r>
            <a:r>
              <a:rPr lang="da-DK" sz="2000" dirty="0" err="1"/>
              <a:t>that</a:t>
            </a:r>
            <a:r>
              <a:rPr lang="da-DK" sz="2000" dirty="0"/>
              <a:t> has </a:t>
            </a:r>
            <a:r>
              <a:rPr lang="da-DK" sz="2000" dirty="0" err="1"/>
              <a:t>completed</a:t>
            </a:r>
            <a:r>
              <a:rPr lang="da-DK" sz="2000" dirty="0"/>
              <a:t> a </a:t>
            </a:r>
            <a:r>
              <a:rPr lang="da-DK" sz="2000" dirty="0" err="1"/>
              <a:t>youth</a:t>
            </a:r>
            <a:r>
              <a:rPr lang="da-DK" sz="2000" dirty="0"/>
              <a:t> </a:t>
            </a:r>
            <a:r>
              <a:rPr lang="da-DK" sz="2000" dirty="0" err="1"/>
              <a:t>education</a:t>
            </a:r>
            <a:r>
              <a:rPr lang="da-DK" sz="2000" dirty="0"/>
              <a:t> 7 </a:t>
            </a:r>
            <a:r>
              <a:rPr lang="da-DK" sz="2000" dirty="0" err="1"/>
              <a:t>years</a:t>
            </a:r>
            <a:r>
              <a:rPr lang="da-DK" sz="2000" dirty="0"/>
              <a:t> </a:t>
            </a:r>
            <a:r>
              <a:rPr lang="da-DK" sz="2000" dirty="0" err="1"/>
              <a:t>after</a:t>
            </a:r>
            <a:r>
              <a:rPr lang="da-DK" sz="2000" dirty="0"/>
              <a:t> </a:t>
            </a:r>
            <a:r>
              <a:rPr lang="da-DK" sz="2000" dirty="0" err="1"/>
              <a:t>leaving</a:t>
            </a:r>
            <a:r>
              <a:rPr lang="da-DK" sz="2000" dirty="0"/>
              <a:t> </a:t>
            </a:r>
            <a:r>
              <a:rPr lang="da-DK" sz="2000" dirty="0" err="1"/>
              <a:t>compulsory</a:t>
            </a:r>
            <a:r>
              <a:rPr lang="da-DK" sz="2000" dirty="0"/>
              <a:t> school, 2013</a:t>
            </a:r>
          </a:p>
          <a:p>
            <a:endParaRPr lang="da-DK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44488" y="5273568"/>
            <a:ext cx="8099564" cy="360043"/>
          </a:xfrm>
        </p:spPr>
        <p:txBody>
          <a:bodyPr/>
          <a:lstStyle/>
          <a:p>
            <a:r>
              <a:rPr lang="da-DK" sz="1600" i="1" dirty="0"/>
              <a:t>Source: Profil modellen, MBLIS, 2013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1645042"/>
            <a:ext cx="7560840" cy="36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99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Intro &amp; Background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/>
              <a:t>Some</a:t>
            </a:r>
            <a:r>
              <a:rPr lang="da-DK" dirty="0"/>
              <a:t> of </a:t>
            </a:r>
            <a:r>
              <a:rPr lang="da-DK" dirty="0" err="1"/>
              <a:t>these</a:t>
            </a:r>
            <a:r>
              <a:rPr lang="da-DK" dirty="0"/>
              <a:t> </a:t>
            </a:r>
            <a:r>
              <a:rPr lang="da-DK" dirty="0" err="1"/>
              <a:t>young</a:t>
            </a:r>
            <a:r>
              <a:rPr lang="da-DK" dirty="0"/>
              <a:t> persons have </a:t>
            </a:r>
            <a:r>
              <a:rPr lang="da-DK" dirty="0" err="1"/>
              <a:t>temporary</a:t>
            </a:r>
            <a:r>
              <a:rPr lang="da-DK" dirty="0"/>
              <a:t> </a:t>
            </a:r>
            <a:r>
              <a:rPr lang="da-DK" dirty="0" err="1"/>
              <a:t>unskilled</a:t>
            </a:r>
            <a:r>
              <a:rPr lang="da-DK" dirty="0"/>
              <a:t> jobs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/>
              <a:t>They</a:t>
            </a:r>
            <a:r>
              <a:rPr lang="da-DK" dirty="0"/>
              <a:t> have </a:t>
            </a:r>
            <a:r>
              <a:rPr lang="da-DK" dirty="0" err="1"/>
              <a:t>several</a:t>
            </a:r>
            <a:r>
              <a:rPr lang="da-DK" dirty="0"/>
              <a:t> </a:t>
            </a:r>
            <a:r>
              <a:rPr lang="da-DK" dirty="0" err="1"/>
              <a:t>attempts</a:t>
            </a:r>
            <a:r>
              <a:rPr lang="da-DK" dirty="0"/>
              <a:t> at high school or </a:t>
            </a:r>
            <a:r>
              <a:rPr lang="da-DK" dirty="0" err="1"/>
              <a:t>vocational</a:t>
            </a:r>
            <a:r>
              <a:rPr lang="da-DK" dirty="0"/>
              <a:t> </a:t>
            </a:r>
            <a:r>
              <a:rPr lang="da-DK" dirty="0" err="1"/>
              <a:t>education</a:t>
            </a:r>
            <a:r>
              <a:rPr lang="da-DK" dirty="0"/>
              <a:t>, but drop out rates </a:t>
            </a:r>
            <a:r>
              <a:rPr lang="da-DK" dirty="0" err="1"/>
              <a:t>are</a:t>
            </a:r>
            <a:r>
              <a:rPr lang="da-DK" dirty="0"/>
              <a:t> large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253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Intro &amp; Background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err="1"/>
              <a:t>Why</a:t>
            </a:r>
            <a:r>
              <a:rPr lang="da-DK" dirty="0"/>
              <a:t> did </a:t>
            </a:r>
            <a:r>
              <a:rPr lang="da-DK" dirty="0" err="1"/>
              <a:t>you</a:t>
            </a:r>
            <a:r>
              <a:rPr lang="da-DK" dirty="0"/>
              <a:t> drop out of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past</a:t>
            </a:r>
            <a:r>
              <a:rPr lang="da-DK" dirty="0"/>
              <a:t> </a:t>
            </a:r>
            <a:r>
              <a:rPr lang="da-DK" dirty="0" err="1"/>
              <a:t>education</a:t>
            </a:r>
            <a:r>
              <a:rPr lang="da-DK" dirty="0"/>
              <a:t>?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419629" y="2098996"/>
          <a:ext cx="7773731" cy="3319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0512" y="5308660"/>
            <a:ext cx="5949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i="1" dirty="0"/>
              <a:t>Source: </a:t>
            </a:r>
            <a:r>
              <a:rPr lang="da-DK" sz="1800" i="1" dirty="0" err="1"/>
              <a:t>Görlich</a:t>
            </a:r>
            <a:r>
              <a:rPr lang="da-DK" sz="1800" i="1" dirty="0"/>
              <a:t>, Katznelson, Hansen, </a:t>
            </a:r>
            <a:r>
              <a:rPr lang="da-DK" sz="1800" i="1" dirty="0" err="1"/>
              <a:t>Rosholm</a:t>
            </a:r>
            <a:r>
              <a:rPr lang="da-DK" sz="1800" i="1" dirty="0"/>
              <a:t> &amp; Svarer (2015)</a:t>
            </a:r>
          </a:p>
        </p:txBody>
      </p:sp>
    </p:spTree>
    <p:extLst>
      <p:ext uri="{BB962C8B-B14F-4D97-AF65-F5344CB8AC3E}">
        <p14:creationId xmlns:p14="http://schemas.microsoft.com/office/powerpoint/2010/main" val="345830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Intro &amp; Background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/>
              <a:t>Some</a:t>
            </a:r>
            <a:r>
              <a:rPr lang="da-DK" dirty="0"/>
              <a:t> of </a:t>
            </a:r>
            <a:r>
              <a:rPr lang="da-DK" dirty="0" err="1"/>
              <a:t>these</a:t>
            </a:r>
            <a:r>
              <a:rPr lang="da-DK" dirty="0"/>
              <a:t> </a:t>
            </a:r>
            <a:r>
              <a:rPr lang="da-DK" dirty="0" err="1"/>
              <a:t>young</a:t>
            </a:r>
            <a:r>
              <a:rPr lang="da-DK" dirty="0"/>
              <a:t> persons have </a:t>
            </a:r>
            <a:r>
              <a:rPr lang="da-DK" dirty="0" err="1"/>
              <a:t>temporary</a:t>
            </a:r>
            <a:r>
              <a:rPr lang="da-DK" dirty="0"/>
              <a:t> </a:t>
            </a:r>
            <a:r>
              <a:rPr lang="da-DK" dirty="0" err="1"/>
              <a:t>unskilled</a:t>
            </a:r>
            <a:r>
              <a:rPr lang="da-DK" dirty="0"/>
              <a:t> jobs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/>
              <a:t>They</a:t>
            </a:r>
            <a:r>
              <a:rPr lang="da-DK" dirty="0"/>
              <a:t> have </a:t>
            </a:r>
            <a:r>
              <a:rPr lang="da-DK" dirty="0" err="1"/>
              <a:t>several</a:t>
            </a:r>
            <a:r>
              <a:rPr lang="da-DK" dirty="0"/>
              <a:t> </a:t>
            </a:r>
            <a:r>
              <a:rPr lang="da-DK" dirty="0" err="1"/>
              <a:t>attempts</a:t>
            </a:r>
            <a:r>
              <a:rPr lang="da-DK" dirty="0"/>
              <a:t> at high school or </a:t>
            </a:r>
            <a:r>
              <a:rPr lang="da-DK" dirty="0" err="1"/>
              <a:t>vocational</a:t>
            </a:r>
            <a:r>
              <a:rPr lang="da-DK" dirty="0"/>
              <a:t> </a:t>
            </a:r>
            <a:r>
              <a:rPr lang="da-DK" dirty="0" err="1"/>
              <a:t>eucation</a:t>
            </a:r>
            <a:r>
              <a:rPr lang="da-DK" dirty="0"/>
              <a:t>, but dropout rates </a:t>
            </a:r>
            <a:r>
              <a:rPr lang="da-DK" dirty="0" err="1"/>
              <a:t>are</a:t>
            </a:r>
            <a:r>
              <a:rPr lang="da-DK" dirty="0"/>
              <a:t> large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…so </a:t>
            </a:r>
            <a:r>
              <a:rPr lang="da-DK" dirty="0" err="1"/>
              <a:t>many</a:t>
            </a:r>
            <a:r>
              <a:rPr lang="da-DK" dirty="0"/>
              <a:t> end up on </a:t>
            </a:r>
            <a:r>
              <a:rPr lang="da-DK" dirty="0" err="1"/>
              <a:t>welfare</a:t>
            </a:r>
            <a:r>
              <a:rPr lang="da-DK" dirty="0"/>
              <a:t> for </a:t>
            </a:r>
            <a:r>
              <a:rPr lang="da-DK" dirty="0" err="1"/>
              <a:t>shorter</a:t>
            </a:r>
            <a:r>
              <a:rPr lang="da-DK" dirty="0"/>
              <a:t> or longer </a:t>
            </a:r>
            <a:r>
              <a:rPr lang="da-DK" dirty="0" err="1"/>
              <a:t>periods</a:t>
            </a:r>
            <a:r>
              <a:rPr lang="da-DK" dirty="0"/>
              <a:t> – a bridge of </a:t>
            </a:r>
            <a:r>
              <a:rPr lang="da-DK" dirty="0" err="1"/>
              <a:t>failures</a:t>
            </a:r>
            <a:endParaRPr lang="da-DK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 err="1"/>
              <a:t>These</a:t>
            </a:r>
            <a:r>
              <a:rPr lang="da-DK" dirty="0"/>
              <a:t> </a:t>
            </a:r>
            <a:r>
              <a:rPr lang="da-DK" dirty="0" err="1"/>
              <a:t>young</a:t>
            </a:r>
            <a:r>
              <a:rPr lang="da-DK" dirty="0"/>
              <a:t> persons </a:t>
            </a:r>
            <a:r>
              <a:rPr lang="da-DK" dirty="0" err="1"/>
              <a:t>are</a:t>
            </a:r>
            <a:r>
              <a:rPr lang="da-DK" dirty="0"/>
              <a:t> the </a:t>
            </a:r>
            <a:r>
              <a:rPr lang="da-DK" dirty="0" err="1"/>
              <a:t>targeted</a:t>
            </a:r>
            <a:r>
              <a:rPr lang="da-DK" dirty="0"/>
              <a:t> </a:t>
            </a:r>
            <a:r>
              <a:rPr lang="da-DK" dirty="0" err="1"/>
              <a:t>group</a:t>
            </a:r>
            <a:r>
              <a:rPr lang="da-DK" dirty="0"/>
              <a:t> for the intervention ‘</a:t>
            </a:r>
            <a:r>
              <a:rPr lang="da-DK" dirty="0" err="1"/>
              <a:t>building</a:t>
            </a:r>
            <a:r>
              <a:rPr lang="da-DK" dirty="0"/>
              <a:t> a bridge to the </a:t>
            </a:r>
            <a:r>
              <a:rPr lang="da-DK" dirty="0" err="1"/>
              <a:t>educational</a:t>
            </a:r>
            <a:r>
              <a:rPr lang="da-DK" dirty="0"/>
              <a:t> system’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726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Intro &amp; Background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b="1" dirty="0"/>
          </a:p>
          <a:p>
            <a:endParaRPr lang="da-DK" b="1" dirty="0"/>
          </a:p>
          <a:p>
            <a:r>
              <a:rPr lang="da-DK" b="1" dirty="0"/>
              <a:t>The </a:t>
            </a:r>
            <a:r>
              <a:rPr lang="da-DK" b="1" dirty="0" err="1"/>
              <a:t>aim</a:t>
            </a:r>
            <a:r>
              <a:rPr lang="da-DK" b="1" dirty="0"/>
              <a:t> of the intervention: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dirty="0"/>
              <a:t>To </a:t>
            </a:r>
            <a:r>
              <a:rPr lang="da-DK" dirty="0" err="1"/>
              <a:t>help</a:t>
            </a:r>
            <a:r>
              <a:rPr lang="da-DK" dirty="0"/>
              <a:t> </a:t>
            </a:r>
            <a:r>
              <a:rPr lang="da-DK" dirty="0" err="1"/>
              <a:t>those</a:t>
            </a:r>
            <a:r>
              <a:rPr lang="da-DK" dirty="0"/>
              <a:t> in the </a:t>
            </a:r>
            <a:r>
              <a:rPr lang="da-DK" dirty="0" err="1"/>
              <a:t>target</a:t>
            </a:r>
            <a:r>
              <a:rPr lang="da-DK" dirty="0"/>
              <a:t>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into</a:t>
            </a:r>
            <a:r>
              <a:rPr lang="da-DK" dirty="0"/>
              <a:t> the </a:t>
            </a:r>
            <a:r>
              <a:rPr lang="da-DK" dirty="0" err="1"/>
              <a:t>ordinary</a:t>
            </a:r>
            <a:r>
              <a:rPr lang="da-DK" dirty="0"/>
              <a:t> </a:t>
            </a:r>
            <a:r>
              <a:rPr lang="da-DK" dirty="0" err="1"/>
              <a:t>educationals</a:t>
            </a:r>
            <a:r>
              <a:rPr lang="da-DK" dirty="0"/>
              <a:t> system and </a:t>
            </a:r>
            <a:r>
              <a:rPr lang="da-DK" dirty="0" err="1"/>
              <a:t>keep</a:t>
            </a:r>
            <a:r>
              <a:rPr lang="da-DK" dirty="0"/>
              <a:t> </a:t>
            </a:r>
            <a:r>
              <a:rPr lang="da-DK" dirty="0" err="1"/>
              <a:t>them</a:t>
            </a:r>
            <a:r>
              <a:rPr lang="da-DK" dirty="0"/>
              <a:t> </a:t>
            </a:r>
            <a:r>
              <a:rPr lang="da-DK" dirty="0" err="1"/>
              <a:t>tere</a:t>
            </a:r>
            <a:r>
              <a:rPr lang="da-DK" dirty="0"/>
              <a:t> </a:t>
            </a:r>
          </a:p>
          <a:p>
            <a:endParaRPr lang="da-DK" b="1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6494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0"/>
          </p:nvPr>
        </p:nvSpPr>
        <p:spPr>
          <a:xfrm>
            <a:off x="419629" y="548681"/>
            <a:ext cx="8096430" cy="864889"/>
          </a:xfrm>
        </p:spPr>
        <p:txBody>
          <a:bodyPr/>
          <a:lstStyle/>
          <a:p>
            <a:r>
              <a:rPr lang="da-DK" dirty="0"/>
              <a:t>Intro &amp; Background</a:t>
            </a:r>
            <a:endParaRPr lang="en-GB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800" dirty="0"/>
              <a:t>Two interventions aimed at this group have been tested recently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A mentoring intervention (evaluated in an RCT)</a:t>
            </a:r>
          </a:p>
          <a:p>
            <a:pPr marL="1214603" lvl="1" indent="-342900">
              <a:buFont typeface="Arial" panose="020B0604020202020204" pitchFamily="34" charset="0"/>
              <a:buChar char="•"/>
            </a:pPr>
            <a:r>
              <a:rPr lang="da-DK" sz="2400" dirty="0">
                <a:latin typeface="AU Passata" panose="020B0503030502030804"/>
              </a:rPr>
              <a:t>Natural </a:t>
            </a:r>
            <a:r>
              <a:rPr lang="da-DK" sz="2400" dirty="0" err="1">
                <a:latin typeface="AU Passata" panose="020B0503030502030804"/>
              </a:rPr>
              <a:t>comparison</a:t>
            </a: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i="1" dirty="0"/>
              <a:t>Building a bridge to the educational system (evaluated using PSM)</a:t>
            </a:r>
          </a:p>
        </p:txBody>
      </p:sp>
    </p:spTree>
    <p:extLst>
      <p:ext uri="{BB962C8B-B14F-4D97-AF65-F5344CB8AC3E}">
        <p14:creationId xmlns:p14="http://schemas.microsoft.com/office/powerpoint/2010/main" val="28821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19629" y="548681"/>
            <a:ext cx="7701723" cy="864889"/>
          </a:xfrm>
        </p:spPr>
        <p:txBody>
          <a:bodyPr/>
          <a:lstStyle/>
          <a:p>
            <a:r>
              <a:rPr lang="da-DK" dirty="0"/>
              <a:t>Brobygning til uddannelse - effekterne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Billed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924" y="116632"/>
            <a:ext cx="10110674" cy="6525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4750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19629" y="548681"/>
            <a:ext cx="7701723" cy="864889"/>
          </a:xfrm>
        </p:spPr>
        <p:txBody>
          <a:bodyPr/>
          <a:lstStyle/>
          <a:p>
            <a:r>
              <a:rPr lang="da-DK" dirty="0"/>
              <a:t>Brobygning til uddannelse - effekterne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Billede 3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7413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917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rygFondens_børneforskningscenter_ppt_skabel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TrygFondens_børneforskningscenter_ppt_skabelon</Template>
  <TotalTime>20168</TotalTime>
  <Words>392</Words>
  <Application>Microsoft Office PowerPoint</Application>
  <PresentationFormat>A4 (210 x 297 mm)</PresentationFormat>
  <Paragraphs>71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14" baseType="lpstr">
      <vt:lpstr>TrygFondens_børneforskningscenter_ppt_skabelon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Aarhus School of Business and Social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Kamilla Trille Gumede</dc:creator>
  <cp:lastModifiedBy>sar</cp:lastModifiedBy>
  <cp:revision>168</cp:revision>
  <cp:lastPrinted>2013-08-28T08:53:42Z</cp:lastPrinted>
  <dcterms:created xsi:type="dcterms:W3CDTF">2013-08-22T21:07:20Z</dcterms:created>
  <dcterms:modified xsi:type="dcterms:W3CDTF">2016-11-21T13:30:01Z</dcterms:modified>
</cp:coreProperties>
</file>