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33" r:id="rId2"/>
    <p:sldId id="431" r:id="rId3"/>
    <p:sldId id="450" r:id="rId4"/>
    <p:sldId id="436" r:id="rId5"/>
    <p:sldId id="437" r:id="rId6"/>
    <p:sldId id="438" r:id="rId7"/>
    <p:sldId id="439" r:id="rId8"/>
    <p:sldId id="454" r:id="rId9"/>
    <p:sldId id="442" r:id="rId10"/>
    <p:sldId id="441" r:id="rId11"/>
    <p:sldId id="443" r:id="rId12"/>
    <p:sldId id="445" r:id="rId13"/>
    <p:sldId id="446" r:id="rId14"/>
    <p:sldId id="447" r:id="rId15"/>
    <p:sldId id="452" r:id="rId16"/>
    <p:sldId id="453" r:id="rId17"/>
    <p:sldId id="444" r:id="rId18"/>
    <p:sldId id="448" r:id="rId19"/>
    <p:sldId id="449" r:id="rId20"/>
    <p:sldId id="451" r:id="rId21"/>
  </p:sldIdLst>
  <p:sldSz cx="9906000" cy="6858000" type="A4"/>
  <p:notesSz cx="6808788" cy="9940925"/>
  <p:defaultTextStyle>
    <a:defPPr>
      <a:defRPr lang="da-DK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551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pos="270">
          <p15:clr>
            <a:srgbClr val="A4A3A4"/>
          </p15:clr>
        </p15:guide>
        <p15:guide id="4" pos="59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02D"/>
    <a:srgbClr val="CC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3" autoAdjust="0"/>
    <p:restoredTop sz="91543" autoAdjust="0"/>
  </p:normalViewPr>
  <p:slideViewPr>
    <p:cSldViewPr>
      <p:cViewPr varScale="1">
        <p:scale>
          <a:sx n="81" d="100"/>
          <a:sy n="81" d="100"/>
        </p:scale>
        <p:origin x="-1099" y="-67"/>
      </p:cViewPr>
      <p:guideLst>
        <p:guide orient="horz" pos="3551"/>
        <p:guide orient="horz" pos="4156"/>
        <p:guide pos="270"/>
        <p:guide pos="59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08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6739" y="0"/>
            <a:ext cx="2950474" cy="497047"/>
          </a:xfrm>
          <a:prstGeom prst="rect">
            <a:avLst/>
          </a:prstGeom>
        </p:spPr>
        <p:txBody>
          <a:bodyPr vert="horz" lIns="91556" tIns="45779" rIns="91556" bIns="45779" rtlCol="0"/>
          <a:lstStyle>
            <a:lvl1pPr algn="r">
              <a:defRPr sz="1200"/>
            </a:lvl1pPr>
          </a:lstStyle>
          <a:p>
            <a:fld id="{1F3A1F50-7445-4D8A-8DD6-B51E3E42D7BC}" type="datetimeFigureOut">
              <a:rPr lang="da-DK" smtClean="0"/>
              <a:t>21-11-2016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3" y="9442155"/>
            <a:ext cx="2950474" cy="497047"/>
          </a:xfrm>
          <a:prstGeom prst="rect">
            <a:avLst/>
          </a:prstGeom>
        </p:spPr>
        <p:txBody>
          <a:bodyPr vert="horz" lIns="91556" tIns="45779" rIns="91556" bIns="45779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6739" y="9442155"/>
            <a:ext cx="2950474" cy="497047"/>
          </a:xfrm>
          <a:prstGeom prst="rect">
            <a:avLst/>
          </a:prstGeom>
        </p:spPr>
        <p:txBody>
          <a:bodyPr vert="horz" lIns="91556" tIns="45779" rIns="91556" bIns="45779" rtlCol="0" anchor="b"/>
          <a:lstStyle>
            <a:lvl1pPr algn="r">
              <a:defRPr sz="1200"/>
            </a:lvl1pPr>
          </a:lstStyle>
          <a:p>
            <a:fld id="{BB72C01E-582C-4E1F-AE06-D800107184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3895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50474" cy="497047"/>
          </a:xfrm>
          <a:prstGeom prst="rect">
            <a:avLst/>
          </a:prstGeom>
        </p:spPr>
        <p:txBody>
          <a:bodyPr vert="horz" lIns="91556" tIns="45779" rIns="91556" bIns="45779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4" cy="497047"/>
          </a:xfrm>
          <a:prstGeom prst="rect">
            <a:avLst/>
          </a:prstGeom>
        </p:spPr>
        <p:txBody>
          <a:bodyPr vert="horz" lIns="91556" tIns="45779" rIns="91556" bIns="45779" rtlCol="0"/>
          <a:lstStyle>
            <a:lvl1pPr algn="r">
              <a:defRPr sz="1200"/>
            </a:lvl1pPr>
          </a:lstStyle>
          <a:p>
            <a:fld id="{0D85A6F8-9EFA-44A5-AE94-DF56EB942319}" type="datetimeFigureOut">
              <a:rPr lang="da-DK" smtClean="0"/>
              <a:t>21-11-2016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86388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6" tIns="45779" rIns="91556" bIns="4577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556" tIns="45779" rIns="91556" bIns="45779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3" y="9442155"/>
            <a:ext cx="2950474" cy="497047"/>
          </a:xfrm>
          <a:prstGeom prst="rect">
            <a:avLst/>
          </a:prstGeom>
        </p:spPr>
        <p:txBody>
          <a:bodyPr vert="horz" lIns="91556" tIns="45779" rIns="91556" bIns="45779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6739" y="9442155"/>
            <a:ext cx="2950474" cy="497047"/>
          </a:xfrm>
          <a:prstGeom prst="rect">
            <a:avLst/>
          </a:prstGeom>
        </p:spPr>
        <p:txBody>
          <a:bodyPr vert="horz" lIns="91556" tIns="45779" rIns="91556" bIns="45779" rtlCol="0" anchor="b"/>
          <a:lstStyle>
            <a:lvl1pPr algn="r">
              <a:defRPr sz="1200"/>
            </a:lvl1pPr>
          </a:lstStyle>
          <a:p>
            <a:fld id="{07D3AABD-3E9B-4780-98B5-CF18E9CB8B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152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86388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AABD-3E9B-4780-98B5-CF18E9CB8BC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8213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AABD-3E9B-4780-98B5-CF18E9CB8BCB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0091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AABD-3E9B-4780-98B5-CF18E9CB8BCB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9445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AABD-3E9B-4780-98B5-CF18E9CB8BCB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0871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AABD-3E9B-4780-98B5-CF18E9CB8BCB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6796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AABD-3E9B-4780-98B5-CF18E9CB8BCB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724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AABD-3E9B-4780-98B5-CF18E9CB8BCB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4332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AABD-3E9B-4780-98B5-CF18E9CB8BCB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2617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AABD-3E9B-4780-98B5-CF18E9CB8BCB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305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AABD-3E9B-4780-98B5-CF18E9CB8BCB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6180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AABD-3E9B-4780-98B5-CF18E9CB8BCB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72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AABD-3E9B-4780-98B5-CF18E9CB8BC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1589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AABD-3E9B-4780-98B5-CF18E9CB8BCB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7916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AABD-3E9B-4780-98B5-CF18E9CB8BCB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258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AABD-3E9B-4780-98B5-CF18E9CB8BCB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797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AABD-3E9B-4780-98B5-CF18E9CB8BC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64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AABD-3E9B-4780-98B5-CF18E9CB8BCB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7390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AABD-3E9B-4780-98B5-CF18E9CB8BCB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545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AABD-3E9B-4780-98B5-CF18E9CB8BCB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545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AABD-3E9B-4780-98B5-CF18E9CB8BCB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305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17" y="-1083502"/>
            <a:ext cx="3717614" cy="640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428229" y="260648"/>
            <a:ext cx="6552728" cy="385333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da-DK" sz="1800" b="0" baseline="0" dirty="0" smtClean="0">
                <a:ln>
                  <a:noFill/>
                </a:ln>
                <a:solidFill>
                  <a:schemeClr val="tx1"/>
                </a:solidFill>
                <a:latin typeface="AU Passata" pitchFamily="34" charset="0"/>
              </a:rPr>
              <a:t> 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507340" y="1604433"/>
            <a:ext cx="5849011" cy="3361267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/>
            </a:lvl1pPr>
          </a:lstStyle>
          <a:p>
            <a:pPr lvl="0"/>
            <a:r>
              <a:rPr lang="da-DK" dirty="0" smtClean="0"/>
              <a:t>TEXT</a:t>
            </a:r>
            <a:endParaRPr lang="da-DK" dirty="0"/>
          </a:p>
        </p:txBody>
      </p:sp>
      <p:cxnSp>
        <p:nvCxnSpPr>
          <p:cNvPr id="5" name="Lige forbindelse 4"/>
          <p:cNvCxnSpPr/>
          <p:nvPr userDrawn="1"/>
        </p:nvCxnSpPr>
        <p:spPr>
          <a:xfrm>
            <a:off x="428229" y="932723"/>
            <a:ext cx="452477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17" y="6117299"/>
            <a:ext cx="410426" cy="5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H:\Fælles filer\Logoer 2012\EQUIS_logo13-HR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295" y="6117299"/>
            <a:ext cx="546060" cy="48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21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11" y="6117299"/>
            <a:ext cx="348601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059" y="-315415"/>
            <a:ext cx="1819540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19629" y="548681"/>
            <a:ext cx="4533371" cy="864889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3300">
                <a:latin typeface="AU Passata" pitchFamily="34" charset="0"/>
              </a:defRPr>
            </a:lvl1pPr>
          </a:lstStyle>
          <a:p>
            <a:pPr lvl="0"/>
            <a:r>
              <a:rPr lang="da-DK" dirty="0" smtClean="0"/>
              <a:t>HEADLINE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419630" y="1796819"/>
            <a:ext cx="8096429" cy="3648407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2300">
                <a:latin typeface="AU Passata" pitchFamily="34" charset="0"/>
              </a:defRPr>
            </a:lvl1pPr>
          </a:lstStyle>
          <a:p>
            <a:pPr lvl="0"/>
            <a:r>
              <a:rPr lang="da-DK" dirty="0" smtClean="0"/>
              <a:t>Content</a:t>
            </a:r>
            <a:endParaRPr lang="da-DK" dirty="0"/>
          </a:p>
        </p:txBody>
      </p:sp>
      <p:cxnSp>
        <p:nvCxnSpPr>
          <p:cNvPr id="6" name="Lige forbindelse 5"/>
          <p:cNvCxnSpPr/>
          <p:nvPr userDrawn="1"/>
        </p:nvCxnSpPr>
        <p:spPr>
          <a:xfrm>
            <a:off x="428229" y="1604797"/>
            <a:ext cx="452477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05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Lige forbindelse 8"/>
          <p:cNvCxnSpPr/>
          <p:nvPr/>
        </p:nvCxnSpPr>
        <p:spPr>
          <a:xfrm>
            <a:off x="428373" y="5636684"/>
            <a:ext cx="90494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le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815" y="5829300"/>
            <a:ext cx="965814" cy="768107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11" y="6117299"/>
            <a:ext cx="348601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98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1072866" rtl="0" eaLnBrk="1" latinLnBrk="0" hangingPunct="1">
        <a:spcBef>
          <a:spcPct val="0"/>
        </a:spcBef>
        <a:buNone/>
        <a:defRPr sz="6300" b="0" kern="1200">
          <a:solidFill>
            <a:schemeClr val="bg1"/>
          </a:solidFill>
          <a:latin typeface="AU Passata" pitchFamily="34" charset="0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4294967295"/>
          </p:nvPr>
        </p:nvSpPr>
        <p:spPr>
          <a:xfrm>
            <a:off x="416496" y="1844824"/>
            <a:ext cx="6552727" cy="1056216"/>
          </a:xfrm>
          <a:prstGeom prst="rect">
            <a:avLst/>
          </a:prstGeom>
        </p:spPr>
        <p:txBody>
          <a:bodyPr lIns="107287" tIns="53643" rIns="107287" bIns="53643"/>
          <a:lstStyle/>
          <a:p>
            <a:pPr marL="0" indent="0">
              <a:buNone/>
            </a:pPr>
            <a:endParaRPr lang="da-DK" sz="2800" b="1" dirty="0" smtClean="0">
              <a:latin typeface="AU Passata" pitchFamily="34" charset="0"/>
            </a:endParaRPr>
          </a:p>
          <a:p>
            <a:pPr marL="0" indent="0">
              <a:buNone/>
            </a:pPr>
            <a:r>
              <a:rPr lang="da-DK" b="1" dirty="0" smtClean="0">
                <a:latin typeface="AU Passata" pitchFamily="34" charset="0"/>
              </a:rPr>
              <a:t>Intensive learning camps 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400" dirty="0" smtClean="0">
                <a:latin typeface="AU Passata Light" pitchFamily="34" charset="0"/>
              </a:rPr>
              <a:t>KAMILLA T GUMEDE</a:t>
            </a:r>
          </a:p>
          <a:p>
            <a:pPr marL="0" indent="0">
              <a:buNone/>
            </a:pPr>
            <a:r>
              <a:rPr lang="da-DK" sz="2400" dirty="0" err="1" smtClean="0">
                <a:latin typeface="AU Passata Light" pitchFamily="34" charset="0"/>
              </a:rPr>
              <a:t>TrygFonden’s</a:t>
            </a:r>
            <a:r>
              <a:rPr lang="da-DK" sz="2400" dirty="0" smtClean="0">
                <a:latin typeface="AU Passata Light" pitchFamily="34" charset="0"/>
              </a:rPr>
              <a:t> Center for Child Research</a:t>
            </a:r>
          </a:p>
          <a:p>
            <a:pPr marL="0" indent="0">
              <a:buNone/>
            </a:pPr>
            <a:endParaRPr lang="da-DK" sz="900" dirty="0" smtClean="0">
              <a:latin typeface="AU Passata Light" pitchFamily="34" charset="0"/>
            </a:endParaRPr>
          </a:p>
          <a:p>
            <a:pPr marL="0" indent="0">
              <a:buNone/>
            </a:pPr>
            <a:r>
              <a:rPr lang="da-DK" sz="1800" dirty="0" smtClean="0">
                <a:latin typeface="AU Passata Light" pitchFamily="34" charset="0"/>
              </a:rPr>
              <a:t>28th of September 2016 </a:t>
            </a:r>
          </a:p>
          <a:p>
            <a:pPr marL="0" indent="0">
              <a:buNone/>
            </a:pPr>
            <a:endParaRPr lang="da-DK" sz="2000" dirty="0" smtClean="0">
              <a:latin typeface="AU Passata" pitchFamily="34" charset="0"/>
            </a:endParaRPr>
          </a:p>
          <a:p>
            <a:pPr marL="0" indent="0">
              <a:buNone/>
            </a:pPr>
            <a:endParaRPr lang="da-DK" sz="1900" dirty="0">
              <a:latin typeface="AU Passata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9629" y="835919"/>
            <a:ext cx="7917747" cy="864889"/>
          </a:xfrm>
        </p:spPr>
        <p:txBody>
          <a:bodyPr/>
          <a:lstStyle/>
          <a:p>
            <a:r>
              <a:rPr lang="da-DK" sz="2800" dirty="0" smtClean="0"/>
              <a:t>Not (</a:t>
            </a:r>
            <a:r>
              <a:rPr lang="da-DK" sz="2800" dirty="0" err="1" smtClean="0"/>
              <a:t>quite</a:t>
            </a:r>
            <a:r>
              <a:rPr lang="da-DK" sz="2800" dirty="0" smtClean="0"/>
              <a:t>) like </a:t>
            </a:r>
            <a:r>
              <a:rPr lang="da-DK" sz="2800" dirty="0" err="1" smtClean="0"/>
              <a:t>other</a:t>
            </a:r>
            <a:r>
              <a:rPr lang="da-DK" sz="2800" dirty="0" smtClean="0"/>
              <a:t> camps</a:t>
            </a:r>
            <a:endParaRPr lang="da-DK" sz="2800" dirty="0"/>
          </a:p>
          <a:p>
            <a:endParaRPr lang="da-DK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 smtClean="0">
                <a:latin typeface="AU Passata Light" pitchFamily="34" charset="0"/>
              </a:rPr>
              <a:t>The program is </a:t>
            </a:r>
            <a:r>
              <a:rPr lang="da-DK" sz="1900" dirty="0" err="1" smtClean="0">
                <a:latin typeface="AU Passata Light" pitchFamily="34" charset="0"/>
              </a:rPr>
              <a:t>implemented</a:t>
            </a:r>
            <a:r>
              <a:rPr lang="da-DK" sz="1900" dirty="0" smtClean="0">
                <a:latin typeface="AU Passata Light" pitchFamily="34" charset="0"/>
              </a:rPr>
              <a:t> at schools, not camps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 smtClean="0">
                <a:latin typeface="AU Passata Light" pitchFamily="34" charset="0"/>
              </a:rPr>
              <a:t>Pupil - </a:t>
            </a:r>
            <a:r>
              <a:rPr lang="da-DK" sz="1900" dirty="0" err="1" smtClean="0">
                <a:latin typeface="AU Passata Light" pitchFamily="34" charset="0"/>
              </a:rPr>
              <a:t>teacher</a:t>
            </a:r>
            <a:r>
              <a:rPr lang="da-DK" sz="1900" dirty="0" smtClean="0">
                <a:latin typeface="AU Passata Light" pitchFamily="34" charset="0"/>
              </a:rPr>
              <a:t> ratio of max. 5:1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 smtClean="0">
                <a:latin typeface="AU Passata Light" pitchFamily="34" charset="0"/>
              </a:rPr>
              <a:t>Budget of DKK 5,000 pr. pupil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 smtClean="0">
                <a:latin typeface="AU Passata Light" pitchFamily="34" charset="0"/>
              </a:rPr>
              <a:t>”Average </a:t>
            </a:r>
            <a:r>
              <a:rPr lang="da-DK" sz="1900" dirty="0" err="1" smtClean="0">
                <a:latin typeface="AU Passata Light" pitchFamily="34" charset="0"/>
              </a:rPr>
              <a:t>teacher</a:t>
            </a:r>
            <a:r>
              <a:rPr lang="da-DK" sz="1900" dirty="0" smtClean="0">
                <a:latin typeface="AU Passata Light" pitchFamily="34" charset="0"/>
              </a:rPr>
              <a:t>” </a:t>
            </a:r>
            <a:r>
              <a:rPr lang="da-DK" sz="1900" dirty="0" err="1" smtClean="0">
                <a:latin typeface="AU Passata Light" pitchFamily="34" charset="0"/>
              </a:rPr>
              <a:t>trained</a:t>
            </a:r>
            <a:r>
              <a:rPr lang="da-DK" sz="1900" dirty="0" smtClean="0">
                <a:latin typeface="AU Passata Light" pitchFamily="34" charset="0"/>
              </a:rPr>
              <a:t> for 1½ </a:t>
            </a:r>
            <a:r>
              <a:rPr lang="da-DK" sz="1900" dirty="0" err="1" smtClean="0">
                <a:latin typeface="AU Passata Light" pitchFamily="34" charset="0"/>
              </a:rPr>
              <a:t>days</a:t>
            </a:r>
            <a:endParaRPr lang="da-DK" sz="1900" dirty="0" smtClean="0">
              <a:latin typeface="AU Passata Ligh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 smtClean="0">
                <a:latin typeface="AU Passata Light" pitchFamily="34" charset="0"/>
              </a:rPr>
              <a:t>Not </a:t>
            </a:r>
            <a:r>
              <a:rPr lang="da-DK" sz="1900" dirty="0" err="1" smtClean="0">
                <a:latin typeface="AU Passata Light" pitchFamily="34" charset="0"/>
              </a:rPr>
              <a:t>only</a:t>
            </a:r>
            <a:r>
              <a:rPr lang="da-DK" sz="1900" dirty="0" smtClean="0">
                <a:latin typeface="AU Passata Light" pitchFamily="34" charset="0"/>
              </a:rPr>
              <a:t> the most </a:t>
            </a:r>
            <a:r>
              <a:rPr lang="da-DK" sz="1900" dirty="0" err="1" smtClean="0">
                <a:latin typeface="AU Passata Light" pitchFamily="34" charset="0"/>
              </a:rPr>
              <a:t>motivated</a:t>
            </a:r>
            <a:r>
              <a:rPr lang="da-DK" sz="1900" dirty="0" smtClean="0">
                <a:latin typeface="AU Passata Light" pitchFamily="34" charset="0"/>
              </a:rPr>
              <a:t> pupils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 smtClean="0">
                <a:latin typeface="AU Passata Light" pitchFamily="34" charset="0"/>
              </a:rPr>
              <a:t>No </a:t>
            </a:r>
            <a:r>
              <a:rPr lang="da-DK" sz="1900" dirty="0" err="1" smtClean="0">
                <a:latin typeface="AU Passata Light" pitchFamily="34" charset="0"/>
              </a:rPr>
              <a:t>evening</a:t>
            </a:r>
            <a:r>
              <a:rPr lang="da-DK" sz="1900" dirty="0" smtClean="0">
                <a:latin typeface="AU Passata Light" pitchFamily="34" charset="0"/>
              </a:rPr>
              <a:t> program - </a:t>
            </a:r>
            <a:r>
              <a:rPr lang="da-DK" sz="1900" dirty="0" err="1" smtClean="0">
                <a:latin typeface="AU Passata Light" pitchFamily="34" charset="0"/>
              </a:rPr>
              <a:t>they</a:t>
            </a:r>
            <a:r>
              <a:rPr lang="da-DK" sz="1900" dirty="0" smtClean="0">
                <a:latin typeface="AU Passata Light" pitchFamily="34" charset="0"/>
              </a:rPr>
              <a:t> </a:t>
            </a:r>
            <a:r>
              <a:rPr lang="da-DK" sz="1900" dirty="0" err="1" smtClean="0">
                <a:latin typeface="AU Passata Light" pitchFamily="34" charset="0"/>
              </a:rPr>
              <a:t>eat</a:t>
            </a:r>
            <a:r>
              <a:rPr lang="da-DK" sz="1900" dirty="0" smtClean="0">
                <a:latin typeface="AU Passata Light" pitchFamily="34" charset="0"/>
              </a:rPr>
              <a:t> and </a:t>
            </a:r>
            <a:r>
              <a:rPr lang="da-DK" sz="1900" dirty="0" err="1" smtClean="0">
                <a:latin typeface="AU Passata Light" pitchFamily="34" charset="0"/>
              </a:rPr>
              <a:t>sleep</a:t>
            </a:r>
            <a:r>
              <a:rPr lang="da-DK" sz="1900" dirty="0" smtClean="0">
                <a:latin typeface="AU Passata Light" pitchFamily="34" charset="0"/>
              </a:rPr>
              <a:t> at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 smtClean="0">
                <a:latin typeface="AU Passata Light" pitchFamily="34" charset="0"/>
              </a:rPr>
              <a:t>No </a:t>
            </a:r>
            <a:r>
              <a:rPr lang="da-DK" sz="1900" dirty="0" err="1" smtClean="0">
                <a:latin typeface="AU Passata Light" pitchFamily="34" charset="0"/>
              </a:rPr>
              <a:t>direct</a:t>
            </a:r>
            <a:r>
              <a:rPr lang="da-DK" sz="1900" dirty="0" smtClean="0">
                <a:latin typeface="AU Passata Light" pitchFamily="34" charset="0"/>
              </a:rPr>
              <a:t> </a:t>
            </a:r>
            <a:r>
              <a:rPr lang="da-DK" sz="1900" dirty="0" err="1" smtClean="0">
                <a:latin typeface="AU Passata Light" pitchFamily="34" charset="0"/>
              </a:rPr>
              <a:t>controls</a:t>
            </a:r>
            <a:r>
              <a:rPr lang="da-DK" sz="1900" dirty="0" smtClean="0">
                <a:latin typeface="AU Passata Light" pitchFamily="34" charset="0"/>
              </a:rPr>
              <a:t> </a:t>
            </a:r>
            <a:r>
              <a:rPr lang="da-DK" sz="1900" dirty="0" err="1" smtClean="0">
                <a:latin typeface="AU Passata Light" pitchFamily="34" charset="0"/>
              </a:rPr>
              <a:t>against</a:t>
            </a:r>
            <a:r>
              <a:rPr lang="da-DK" sz="1900" dirty="0" smtClean="0">
                <a:latin typeface="AU Passata Light" pitchFamily="34" charset="0"/>
              </a:rPr>
              <a:t> </a:t>
            </a:r>
            <a:r>
              <a:rPr lang="da-DK" sz="1900" dirty="0" err="1" smtClean="0">
                <a:latin typeface="AU Passata Light" pitchFamily="34" charset="0"/>
              </a:rPr>
              <a:t>absenteeism</a:t>
            </a:r>
            <a:endParaRPr lang="da-DK" sz="1900" dirty="0" smtClean="0">
              <a:latin typeface="AU Passata Light" pitchFamily="34" charset="0"/>
            </a:endParaRPr>
          </a:p>
          <a:p>
            <a:endParaRPr lang="da-DK" sz="24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682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9629" y="835919"/>
            <a:ext cx="7917747" cy="864889"/>
          </a:xfrm>
        </p:spPr>
        <p:txBody>
          <a:bodyPr/>
          <a:lstStyle/>
          <a:p>
            <a:r>
              <a:rPr lang="da-DK" sz="2800" dirty="0" smtClean="0"/>
              <a:t>The </a:t>
            </a:r>
            <a:r>
              <a:rPr lang="da-DK" sz="2800" dirty="0" err="1" smtClean="0"/>
              <a:t>young</a:t>
            </a:r>
            <a:r>
              <a:rPr lang="da-DK" sz="2800" dirty="0" smtClean="0"/>
              <a:t> </a:t>
            </a:r>
            <a:r>
              <a:rPr lang="da-DK" sz="2800" dirty="0" err="1" smtClean="0"/>
              <a:t>adults</a:t>
            </a:r>
            <a:endParaRPr lang="da-DK" sz="2800" dirty="0"/>
          </a:p>
          <a:p>
            <a:endParaRPr lang="da-DK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 smtClean="0">
                <a:latin typeface="AU Passata Light" pitchFamily="34" charset="0"/>
              </a:rPr>
              <a:t>Grade 8 pupils not </a:t>
            </a:r>
            <a:r>
              <a:rPr lang="da-DK" sz="1900" dirty="0" err="1" smtClean="0">
                <a:latin typeface="AU Passata Light" pitchFamily="34" charset="0"/>
              </a:rPr>
              <a:t>ready</a:t>
            </a:r>
            <a:r>
              <a:rPr lang="da-DK" sz="1900" dirty="0" smtClean="0">
                <a:latin typeface="AU Passata Light" pitchFamily="34" charset="0"/>
              </a:rPr>
              <a:t> to enter </a:t>
            </a:r>
            <a:r>
              <a:rPr lang="da-DK" sz="1900" dirty="0" err="1" smtClean="0">
                <a:latin typeface="AU Passata Light" pitchFamily="34" charset="0"/>
              </a:rPr>
              <a:t>vocational</a:t>
            </a:r>
            <a:r>
              <a:rPr lang="da-DK" sz="1900" dirty="0" smtClean="0">
                <a:latin typeface="AU Passata Light" pitchFamily="34" charset="0"/>
              </a:rPr>
              <a:t> </a:t>
            </a:r>
            <a:r>
              <a:rPr lang="da-DK" sz="1900" dirty="0" err="1" smtClean="0">
                <a:latin typeface="AU Passata Light" pitchFamily="34" charset="0"/>
              </a:rPr>
              <a:t>training</a:t>
            </a:r>
            <a:r>
              <a:rPr lang="da-DK" sz="1900" dirty="0" smtClean="0">
                <a:latin typeface="AU Passata Light" pitchFamily="34" charset="0"/>
              </a:rPr>
              <a:t> or high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 smtClean="0">
                <a:latin typeface="AU Passata Light" pitchFamily="34" charset="0"/>
              </a:rPr>
              <a:t>30% of all grade 8 pupils, or 15,000 </a:t>
            </a:r>
            <a:r>
              <a:rPr lang="da-DK" sz="1900" dirty="0" err="1" smtClean="0">
                <a:latin typeface="AU Passata Light" pitchFamily="34" charset="0"/>
              </a:rPr>
              <a:t>every</a:t>
            </a:r>
            <a:r>
              <a:rPr lang="da-DK" sz="1900" dirty="0" smtClean="0">
                <a:latin typeface="AU Passata Light" pitchFamily="34" charset="0"/>
              </a:rPr>
              <a:t> </a:t>
            </a:r>
            <a:r>
              <a:rPr lang="da-DK" sz="1900" dirty="0" err="1" smtClean="0">
                <a:latin typeface="AU Passata Light" pitchFamily="34" charset="0"/>
              </a:rPr>
              <a:t>year</a:t>
            </a:r>
            <a:endParaRPr lang="da-DK" sz="1900" dirty="0" smtClean="0">
              <a:latin typeface="AU Passata Light" pitchFamily="34" charset="0"/>
            </a:endParaRPr>
          </a:p>
          <a:p>
            <a:pPr marL="1214603" lvl="1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AU Passata Light" pitchFamily="34" charset="0"/>
              </a:rPr>
              <a:t>62% boys </a:t>
            </a:r>
          </a:p>
          <a:p>
            <a:pPr marL="1214603" lvl="1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AU Passata Light" pitchFamily="34" charset="0"/>
              </a:rPr>
              <a:t>38% girls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 err="1" smtClean="0">
                <a:latin typeface="AU Passata Light" pitchFamily="34" charset="0"/>
              </a:rPr>
              <a:t>Voluntary</a:t>
            </a:r>
            <a:r>
              <a:rPr lang="da-DK" sz="1900" dirty="0" smtClean="0">
                <a:latin typeface="AU Passata Light" pitchFamily="34" charset="0"/>
              </a:rPr>
              <a:t>, but </a:t>
            </a:r>
            <a:r>
              <a:rPr lang="da-DK" sz="1900" dirty="0" err="1" smtClean="0">
                <a:latin typeface="AU Passata Light" pitchFamily="34" charset="0"/>
              </a:rPr>
              <a:t>aimed</a:t>
            </a:r>
            <a:r>
              <a:rPr lang="da-DK" sz="1900" dirty="0" smtClean="0">
                <a:latin typeface="AU Passata Light" pitchFamily="34" charset="0"/>
              </a:rPr>
              <a:t> at </a:t>
            </a:r>
            <a:r>
              <a:rPr lang="da-DK" sz="1900" dirty="0" err="1" smtClean="0">
                <a:latin typeface="AU Passata Light" pitchFamily="34" charset="0"/>
              </a:rPr>
              <a:t>everyone</a:t>
            </a:r>
            <a:r>
              <a:rPr lang="da-DK" sz="1900" dirty="0" smtClean="0">
                <a:latin typeface="AU Passata Light" pitchFamily="34" charset="0"/>
              </a:rPr>
              <a:t>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900" dirty="0" smtClean="0">
              <a:latin typeface="AU Passata Light" pitchFamily="34" charset="0"/>
            </a:endParaRPr>
          </a:p>
          <a:p>
            <a:endParaRPr lang="da-DK" sz="2400" dirty="0" smtClean="0"/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0292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6" y="1404412"/>
            <a:ext cx="9705528" cy="42562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16896" y="3356992"/>
            <a:ext cx="93610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4953000" y="3789040"/>
            <a:ext cx="8640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/>
          <p:cNvSpPr/>
          <p:nvPr/>
        </p:nvSpPr>
        <p:spPr>
          <a:xfrm>
            <a:off x="1280592" y="2204864"/>
            <a:ext cx="2736304" cy="11521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07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4332" y="764704"/>
            <a:ext cx="4533371" cy="576063"/>
          </a:xfrm>
        </p:spPr>
        <p:txBody>
          <a:bodyPr/>
          <a:lstStyle/>
          <a:p>
            <a:r>
              <a:rPr lang="da-DK" sz="2400" dirty="0" smtClean="0"/>
              <a:t>School </a:t>
            </a:r>
            <a:r>
              <a:rPr lang="da-DK" sz="2400" dirty="0" err="1" smtClean="0"/>
              <a:t>absenteeism</a:t>
            </a:r>
            <a:endParaRPr lang="da-DK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592" y="1796819"/>
            <a:ext cx="6480720" cy="36484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93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Danish test scores</a:t>
            </a:r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1988840"/>
            <a:ext cx="7137091" cy="32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9629" y="835919"/>
            <a:ext cx="7917747" cy="864889"/>
          </a:xfrm>
        </p:spPr>
        <p:txBody>
          <a:bodyPr/>
          <a:lstStyle/>
          <a:p>
            <a:endParaRPr lang="da-DK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 smtClean="0">
              <a:latin typeface="AU Passata Light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 err="1" smtClean="0">
                <a:latin typeface="AU Passata Light" pitchFamily="34" charset="0"/>
              </a:rPr>
              <a:t>Many</a:t>
            </a:r>
            <a:r>
              <a:rPr lang="da-DK" sz="2400" dirty="0" smtClean="0">
                <a:latin typeface="AU Passata Light" pitchFamily="34" charset="0"/>
              </a:rPr>
              <a:t> </a:t>
            </a:r>
            <a:r>
              <a:rPr lang="da-DK" sz="2400" dirty="0" err="1" smtClean="0">
                <a:latin typeface="AU Passata Light" pitchFamily="34" charset="0"/>
              </a:rPr>
              <a:t>academically</a:t>
            </a:r>
            <a:r>
              <a:rPr lang="da-DK" sz="2400" dirty="0" smtClean="0">
                <a:latin typeface="AU Passata Light" pitchFamily="34" charset="0"/>
              </a:rPr>
              <a:t> </a:t>
            </a:r>
            <a:r>
              <a:rPr lang="da-DK" sz="2400" dirty="0" err="1" smtClean="0">
                <a:latin typeface="AU Passata Light" pitchFamily="34" charset="0"/>
              </a:rPr>
              <a:t>disadvantaged</a:t>
            </a:r>
            <a:r>
              <a:rPr lang="da-DK" sz="2400" dirty="0" smtClean="0">
                <a:latin typeface="AU Passata Light" pitchFamily="34" charset="0"/>
              </a:rPr>
              <a:t> pupils in grade 8 </a:t>
            </a:r>
          </a:p>
          <a:p>
            <a:r>
              <a:rPr lang="da-DK" sz="2400" dirty="0" smtClean="0">
                <a:latin typeface="AU Passata Light" pitchFamily="34" charset="0"/>
              </a:rPr>
              <a:t>felt </a:t>
            </a:r>
            <a:r>
              <a:rPr lang="da-DK" sz="2400" dirty="0" err="1" smtClean="0">
                <a:latin typeface="AU Passata Light" pitchFamily="34" charset="0"/>
              </a:rPr>
              <a:t>behind</a:t>
            </a:r>
            <a:r>
              <a:rPr lang="da-DK" sz="2400" dirty="0" smtClean="0">
                <a:latin typeface="AU Passata Light" pitchFamily="34" charset="0"/>
              </a:rPr>
              <a:t> </a:t>
            </a:r>
            <a:r>
              <a:rPr lang="da-DK" sz="2400" dirty="0" err="1" smtClean="0">
                <a:latin typeface="AU Passata Light" pitchFamily="34" charset="0"/>
              </a:rPr>
              <a:t>much</a:t>
            </a:r>
            <a:r>
              <a:rPr lang="da-DK" sz="2400" dirty="0" smtClean="0">
                <a:latin typeface="AU Passata Light" pitchFamily="34" charset="0"/>
              </a:rPr>
              <a:t> </a:t>
            </a:r>
            <a:r>
              <a:rPr lang="da-DK" sz="2400" dirty="0" err="1" smtClean="0">
                <a:latin typeface="AU Passata Light" pitchFamily="34" charset="0"/>
              </a:rPr>
              <a:t>earlier</a:t>
            </a:r>
            <a:r>
              <a:rPr lang="da-DK" sz="2400" dirty="0" smtClean="0">
                <a:latin typeface="AU Passata Light" pitchFamily="34" charset="0"/>
              </a:rPr>
              <a:t>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 smtClean="0">
              <a:latin typeface="AU Passata Light" pitchFamily="34" charset="0"/>
            </a:endParaRPr>
          </a:p>
          <a:p>
            <a:endParaRPr lang="da-DK" sz="2400" dirty="0" smtClean="0"/>
          </a:p>
          <a:p>
            <a:endParaRPr lang="da-DK" sz="2400" dirty="0" smtClean="0"/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9923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9629" y="835919"/>
            <a:ext cx="7917747" cy="864889"/>
          </a:xfrm>
        </p:spPr>
        <p:txBody>
          <a:bodyPr/>
          <a:lstStyle/>
          <a:p>
            <a:r>
              <a:rPr lang="da-DK" sz="2800" dirty="0" smtClean="0"/>
              <a:t>On the </a:t>
            </a:r>
            <a:r>
              <a:rPr lang="da-DK" sz="2800" dirty="0" err="1" smtClean="0"/>
              <a:t>shoulders</a:t>
            </a:r>
            <a:r>
              <a:rPr lang="da-DK" sz="2800" dirty="0" smtClean="0"/>
              <a:t> of solid </a:t>
            </a:r>
            <a:r>
              <a:rPr lang="da-DK" sz="2800" dirty="0" err="1" smtClean="0"/>
              <a:t>knowledge</a:t>
            </a:r>
            <a:r>
              <a:rPr lang="da-DK" sz="2800" dirty="0" smtClean="0"/>
              <a:t> </a:t>
            </a:r>
            <a:endParaRPr lang="da-DK" sz="2800" dirty="0"/>
          </a:p>
          <a:p>
            <a:endParaRPr lang="da-DK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err="1" smtClean="0">
                <a:latin typeface="AU Passata Light" panose="020B0303030902030804" pitchFamily="34" charset="0"/>
              </a:rPr>
              <a:t>Hatties</a:t>
            </a:r>
            <a:r>
              <a:rPr lang="da-DK" sz="2000" dirty="0" smtClean="0">
                <a:latin typeface="AU Passata Light" panose="020B0303030902030804" pitchFamily="34" charset="0"/>
              </a:rPr>
              <a:t> visible </a:t>
            </a:r>
            <a:r>
              <a:rPr lang="da-DK" sz="2000" dirty="0" err="1" smtClean="0">
                <a:latin typeface="AU Passata Light" panose="020B0303030902030804" pitchFamily="34" charset="0"/>
              </a:rPr>
              <a:t>learning</a:t>
            </a:r>
            <a:endParaRPr lang="da-DK" sz="2000" dirty="0" smtClean="0">
              <a:latin typeface="AU Passata Light" panose="020B03030309020308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>
                <a:latin typeface="AU Passata Light" panose="020B0303030902030804" pitchFamily="34" charset="0"/>
              </a:rPr>
              <a:t>Grit and ”</a:t>
            </a:r>
            <a:r>
              <a:rPr lang="da-DK" sz="2000" dirty="0" err="1" smtClean="0">
                <a:latin typeface="AU Passata Light" panose="020B0303030902030804" pitchFamily="34" charset="0"/>
              </a:rPr>
              <a:t>deep</a:t>
            </a:r>
            <a:r>
              <a:rPr lang="da-DK" sz="2000" dirty="0" smtClean="0">
                <a:latin typeface="AU Passata Light" panose="020B0303030902030804" pitchFamily="34" charset="0"/>
              </a:rPr>
              <a:t> </a:t>
            </a:r>
            <a:r>
              <a:rPr lang="da-DK" sz="2000" dirty="0" err="1" smtClean="0">
                <a:latin typeface="AU Passata Light" panose="020B0303030902030804" pitchFamily="34" charset="0"/>
              </a:rPr>
              <a:t>practice</a:t>
            </a:r>
            <a:r>
              <a:rPr lang="da-DK" sz="2000" dirty="0" smtClean="0">
                <a:latin typeface="AU Passata Light" panose="020B0303030902030804" pitchFamily="34" charset="0"/>
              </a:rPr>
              <a:t>” </a:t>
            </a:r>
            <a:r>
              <a:rPr lang="da-DK" sz="2000" dirty="0" err="1" smtClean="0">
                <a:latin typeface="AU Passata Light" panose="020B0303030902030804" pitchFamily="34" charset="0"/>
              </a:rPr>
              <a:t>lessons</a:t>
            </a:r>
            <a:r>
              <a:rPr lang="da-DK" sz="2000" dirty="0" smtClean="0">
                <a:latin typeface="AU Passata Light" panose="020B0303030902030804" pitchFamily="34" charset="0"/>
              </a:rPr>
              <a:t> (</a:t>
            </a:r>
            <a:r>
              <a:rPr lang="en-US" sz="2000" dirty="0" smtClean="0">
                <a:latin typeface="AU Passata Light" panose="020B0303030902030804" pitchFamily="34" charset="0"/>
              </a:rPr>
              <a:t>Duckworth et al., forthcoming)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U Passata Light" panose="020B0303030902030804" pitchFamily="34" charset="0"/>
              </a:rPr>
              <a:t>Correcting hyperbolic discounting (Alan </a:t>
            </a:r>
            <a:r>
              <a:rPr lang="en-US" sz="2000" dirty="0">
                <a:latin typeface="AU Passata Light" panose="020B0303030902030804" pitchFamily="34" charset="0"/>
              </a:rPr>
              <a:t>and </a:t>
            </a:r>
            <a:r>
              <a:rPr lang="en-US" sz="2000" dirty="0" err="1">
                <a:latin typeface="AU Passata Light" panose="020B0303030902030804" pitchFamily="34" charset="0"/>
              </a:rPr>
              <a:t>Ertac</a:t>
            </a:r>
            <a:r>
              <a:rPr lang="en-US" sz="2000" dirty="0">
                <a:latin typeface="AU Passata Light" panose="020B0303030902030804" pitchFamily="34" charset="0"/>
              </a:rPr>
              <a:t>, </a:t>
            </a:r>
            <a:r>
              <a:rPr lang="en-US" sz="2000" dirty="0" smtClean="0">
                <a:latin typeface="AU Passata Light" panose="020B0303030902030804" pitchFamily="34" charset="0"/>
              </a:rPr>
              <a:t>forthcoming</a:t>
            </a:r>
            <a:r>
              <a:rPr lang="en-US" sz="2000" dirty="0">
                <a:latin typeface="AU Passata Light" panose="020B0303030902030804" pitchFamily="34" charset="0"/>
              </a:rPr>
              <a:t>) </a:t>
            </a:r>
            <a:endParaRPr lang="en-US" sz="2000" dirty="0" smtClean="0">
              <a:latin typeface="AU Passata Light" panose="020B03030309020308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err="1" smtClean="0">
                <a:latin typeface="AU Passata Light" panose="020B0303030902030804" pitchFamily="34" charset="0"/>
              </a:rPr>
              <a:t>Mindsets</a:t>
            </a:r>
            <a:r>
              <a:rPr lang="da-DK" sz="2000" dirty="0" smtClean="0">
                <a:latin typeface="AU Passata Light" panose="020B0303030902030804" pitchFamily="34" charset="0"/>
              </a:rPr>
              <a:t> (</a:t>
            </a:r>
            <a:r>
              <a:rPr lang="en-US" sz="2000" dirty="0" err="1" smtClean="0">
                <a:latin typeface="AU Passata Light" panose="020B0303030902030804" pitchFamily="34" charset="0"/>
              </a:rPr>
              <a:t>Miu</a:t>
            </a:r>
            <a:r>
              <a:rPr lang="en-US" sz="2000" dirty="0" smtClean="0">
                <a:latin typeface="AU Passata Light" panose="020B0303030902030804" pitchFamily="34" charset="0"/>
              </a:rPr>
              <a:t> &amp;Yeager</a:t>
            </a:r>
            <a:r>
              <a:rPr lang="en-US" sz="2000" dirty="0">
                <a:latin typeface="AU Passata Light" panose="020B0303030902030804" pitchFamily="34" charset="0"/>
              </a:rPr>
              <a:t>, </a:t>
            </a:r>
            <a:r>
              <a:rPr lang="en-US" sz="2000" dirty="0" smtClean="0">
                <a:latin typeface="AU Passata Light" panose="020B0303030902030804" pitchFamily="34" charset="0"/>
              </a:rPr>
              <a:t>2015, </a:t>
            </a:r>
            <a:r>
              <a:rPr lang="da-DK" sz="2000" dirty="0" err="1" smtClean="0">
                <a:latin typeface="AU Passata Light" panose="020B0303030902030804" pitchFamily="34" charset="0"/>
              </a:rPr>
              <a:t>Yeager</a:t>
            </a:r>
            <a:r>
              <a:rPr lang="da-DK" sz="2000" dirty="0" smtClean="0">
                <a:latin typeface="AU Passata Light" panose="020B0303030902030804" pitchFamily="34" charset="0"/>
              </a:rPr>
              <a:t> </a:t>
            </a:r>
            <a:r>
              <a:rPr lang="da-DK" sz="2000" dirty="0">
                <a:latin typeface="AU Passata Light" panose="020B0303030902030804" pitchFamily="34" charset="0"/>
              </a:rPr>
              <a:t>et al</a:t>
            </a:r>
            <a:r>
              <a:rPr lang="da-DK" sz="2000" dirty="0" smtClean="0">
                <a:latin typeface="AU Passata Light" panose="020B0303030902030804" pitchFamily="34" charset="0"/>
              </a:rPr>
              <a:t>., 2016)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>
                <a:latin typeface="AU Passata Light" panose="020B0303030902030804" pitchFamily="34" charset="0"/>
              </a:rPr>
              <a:t>Meta </a:t>
            </a:r>
            <a:r>
              <a:rPr lang="da-DK" sz="2000" dirty="0" err="1">
                <a:latin typeface="AU Passata Light" panose="020B0303030902030804" pitchFamily="34" charset="0"/>
              </a:rPr>
              <a:t>cognitive</a:t>
            </a:r>
            <a:r>
              <a:rPr lang="da-DK" sz="2000" dirty="0">
                <a:latin typeface="AU Passata Light" panose="020B0303030902030804" pitchFamily="34" charset="0"/>
              </a:rPr>
              <a:t> </a:t>
            </a:r>
            <a:r>
              <a:rPr lang="da-DK" sz="2000" dirty="0" err="1">
                <a:latin typeface="AU Passata Light" panose="020B0303030902030804" pitchFamily="34" charset="0"/>
              </a:rPr>
              <a:t>study</a:t>
            </a:r>
            <a:r>
              <a:rPr lang="da-DK" sz="2000" dirty="0">
                <a:latin typeface="AU Passata Light" panose="020B0303030902030804" pitchFamily="34" charset="0"/>
              </a:rPr>
              <a:t> habits </a:t>
            </a:r>
            <a:r>
              <a:rPr lang="da-DK" sz="2000" dirty="0" smtClean="0">
                <a:latin typeface="AU Passata Light" panose="020B0303030902030804" pitchFamily="34" charset="0"/>
              </a:rPr>
              <a:t>(</a:t>
            </a:r>
            <a:r>
              <a:rPr lang="da-DK" sz="2000" dirty="0" err="1" smtClean="0">
                <a:latin typeface="AU Passata Light" panose="020B0303030902030804" pitchFamily="34" charset="0"/>
              </a:rPr>
              <a:t>Donker</a:t>
            </a:r>
            <a:r>
              <a:rPr lang="da-DK" sz="2000" dirty="0" smtClean="0">
                <a:latin typeface="AU Passata Light" panose="020B0303030902030804" pitchFamily="34" charset="0"/>
              </a:rPr>
              <a:t>, 2013)</a:t>
            </a:r>
            <a:endParaRPr lang="da-DK" sz="2000" dirty="0">
              <a:latin typeface="AU Passata Light" panose="020B03030309020308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 smtClean="0">
              <a:latin typeface="AU Passata Light" panose="020B0303030902030804" pitchFamily="34" charset="0"/>
            </a:endParaRPr>
          </a:p>
          <a:p>
            <a:pPr marL="342900" indent="-342900">
              <a:buFontTx/>
              <a:buChar char="-"/>
            </a:pPr>
            <a:r>
              <a:rPr lang="da-DK" sz="2400" dirty="0" smtClean="0"/>
              <a:t>Practical </a:t>
            </a:r>
            <a:r>
              <a:rPr lang="da-DK" sz="2400" dirty="0" err="1" smtClean="0"/>
              <a:t>experiences</a:t>
            </a:r>
            <a:r>
              <a:rPr lang="da-DK" sz="2400" dirty="0" smtClean="0"/>
              <a:t> from </a:t>
            </a:r>
            <a:r>
              <a:rPr lang="da-DK" sz="2400" dirty="0" err="1" smtClean="0"/>
              <a:t>existing</a:t>
            </a:r>
            <a:r>
              <a:rPr lang="da-DK" sz="2400" dirty="0" smtClean="0"/>
              <a:t> Danish camps</a:t>
            </a:r>
          </a:p>
          <a:p>
            <a:endParaRPr lang="da-DK" sz="2400" dirty="0" smtClean="0"/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0269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2481" y="5445226"/>
            <a:ext cx="9289032" cy="1297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9629" y="835919"/>
            <a:ext cx="7917747" cy="864889"/>
          </a:xfrm>
        </p:spPr>
        <p:txBody>
          <a:bodyPr/>
          <a:lstStyle/>
          <a:p>
            <a:r>
              <a:rPr lang="da-DK" sz="2800" dirty="0" err="1" smtClean="0"/>
              <a:t>Skills</a:t>
            </a:r>
            <a:r>
              <a:rPr lang="da-DK" sz="2800" dirty="0" smtClean="0"/>
              <a:t>, </a:t>
            </a:r>
            <a:r>
              <a:rPr lang="da-DK" sz="2800" dirty="0" err="1" smtClean="0"/>
              <a:t>that</a:t>
            </a:r>
            <a:r>
              <a:rPr lang="da-DK" sz="2800" dirty="0" smtClean="0"/>
              <a:t> pupils </a:t>
            </a:r>
            <a:r>
              <a:rPr lang="da-DK" sz="2800" dirty="0" err="1" smtClean="0"/>
              <a:t>lack</a:t>
            </a:r>
            <a:r>
              <a:rPr lang="da-DK" sz="2800" dirty="0" smtClean="0"/>
              <a:t> </a:t>
            </a:r>
            <a:endParaRPr lang="da-DK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44" y="2348880"/>
            <a:ext cx="7871662" cy="29289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68824" y="3861048"/>
            <a:ext cx="172819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/>
          <p:cNvSpPr/>
          <p:nvPr/>
        </p:nvSpPr>
        <p:spPr>
          <a:xfrm>
            <a:off x="5745088" y="3861048"/>
            <a:ext cx="208823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1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9629" y="692696"/>
            <a:ext cx="4533371" cy="720874"/>
          </a:xfrm>
        </p:spPr>
        <p:txBody>
          <a:bodyPr/>
          <a:lstStyle/>
          <a:p>
            <a:r>
              <a:rPr lang="da-DK" dirty="0" err="1" smtClean="0"/>
              <a:t>Outcome</a:t>
            </a:r>
            <a:r>
              <a:rPr lang="da-DK" dirty="0" smtClean="0"/>
              <a:t> measures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274302"/>
              </p:ext>
            </p:extLst>
          </p:nvPr>
        </p:nvGraphicFramePr>
        <p:xfrm>
          <a:off x="419629" y="1677246"/>
          <a:ext cx="7773732" cy="377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866"/>
                <a:gridCol w="3886866"/>
              </a:tblGrid>
              <a:tr h="401693">
                <a:tc>
                  <a:txBody>
                    <a:bodyPr/>
                    <a:lstStyle/>
                    <a:p>
                      <a:r>
                        <a:rPr lang="da-DK" dirty="0" smtClean="0"/>
                        <a:t>Data </a:t>
                      </a:r>
                      <a:r>
                        <a:rPr lang="da-DK" dirty="0" err="1" smtClean="0"/>
                        <a:t>collection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347890"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Ready</a:t>
                      </a:r>
                      <a:r>
                        <a:rPr lang="da-DK" sz="1600" dirty="0" smtClean="0"/>
                        <a:t> for post-</a:t>
                      </a:r>
                      <a:r>
                        <a:rPr lang="da-DK" sz="1600" dirty="0" err="1" smtClean="0"/>
                        <a:t>compulsary</a:t>
                      </a:r>
                      <a:r>
                        <a:rPr lang="da-DK" sz="1600" baseline="0" dirty="0" smtClean="0"/>
                        <a:t> </a:t>
                      </a:r>
                      <a:r>
                        <a:rPr lang="da-DK" sz="1600" baseline="0" dirty="0" err="1" smtClean="0"/>
                        <a:t>education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Evaluated</a:t>
                      </a:r>
                      <a:r>
                        <a:rPr lang="da-DK" sz="1600" baseline="0" dirty="0" smtClean="0"/>
                        <a:t> by UU-</a:t>
                      </a:r>
                      <a:r>
                        <a:rPr lang="da-DK" sz="1600" baseline="0" dirty="0" err="1" smtClean="0"/>
                        <a:t>counselors</a:t>
                      </a:r>
                      <a:r>
                        <a:rPr lang="da-DK" sz="1600" baseline="0" dirty="0" smtClean="0"/>
                        <a:t> grade 9, 10</a:t>
                      </a:r>
                      <a:endParaRPr lang="da-DK" sz="1600" dirty="0"/>
                    </a:p>
                  </a:txBody>
                  <a:tcPr/>
                </a:tc>
              </a:tr>
              <a:tr h="34789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Danish and </a:t>
                      </a:r>
                      <a:r>
                        <a:rPr lang="da-DK" sz="1600" dirty="0" err="1" smtClean="0"/>
                        <a:t>math</a:t>
                      </a:r>
                      <a:r>
                        <a:rPr lang="da-DK" sz="1600" dirty="0" smtClean="0"/>
                        <a:t> </a:t>
                      </a:r>
                      <a:r>
                        <a:rPr lang="da-DK" sz="1600" dirty="0" err="1" smtClean="0"/>
                        <a:t>proficiency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Grades by </a:t>
                      </a:r>
                      <a:r>
                        <a:rPr lang="da-DK" sz="1600" dirty="0" err="1" smtClean="0"/>
                        <a:t>teachers</a:t>
                      </a:r>
                      <a:r>
                        <a:rPr lang="da-DK" sz="1600" dirty="0" smtClean="0"/>
                        <a:t> - grade 8, 9,</a:t>
                      </a:r>
                      <a:r>
                        <a:rPr lang="da-DK" sz="1600" baseline="0" dirty="0" smtClean="0"/>
                        <a:t> 10</a:t>
                      </a:r>
                      <a:endParaRPr lang="da-DK" sz="1600" dirty="0"/>
                    </a:p>
                  </a:txBody>
                  <a:tcPr/>
                </a:tc>
              </a:tr>
              <a:tr h="34789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School </a:t>
                      </a:r>
                      <a:r>
                        <a:rPr lang="da-DK" sz="1600" dirty="0" err="1" smtClean="0"/>
                        <a:t>absenteeism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Grade 9, 10</a:t>
                      </a:r>
                      <a:endParaRPr lang="da-DK" sz="1600" dirty="0"/>
                    </a:p>
                  </a:txBody>
                  <a:tcPr/>
                </a:tc>
              </a:tr>
              <a:tr h="347890"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Wellbeing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National </a:t>
                      </a:r>
                      <a:r>
                        <a:rPr lang="da-DK" sz="1600" dirty="0" err="1" smtClean="0"/>
                        <a:t>survey</a:t>
                      </a:r>
                      <a:r>
                        <a:rPr lang="da-DK" sz="1600" dirty="0" smtClean="0"/>
                        <a:t>,</a:t>
                      </a:r>
                      <a:r>
                        <a:rPr lang="da-DK" sz="1600" baseline="0" dirty="0" smtClean="0"/>
                        <a:t> grade 9, 10</a:t>
                      </a:r>
                      <a:endParaRPr lang="da-DK" sz="1600" dirty="0"/>
                    </a:p>
                  </a:txBody>
                  <a:tcPr/>
                </a:tc>
              </a:tr>
              <a:tr h="34789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Social and </a:t>
                      </a:r>
                      <a:r>
                        <a:rPr lang="da-DK" sz="1600" dirty="0" err="1" smtClean="0"/>
                        <a:t>personal</a:t>
                      </a:r>
                      <a:r>
                        <a:rPr lang="da-DK" sz="1600" dirty="0" smtClean="0"/>
                        <a:t> </a:t>
                      </a:r>
                      <a:r>
                        <a:rPr lang="da-DK" sz="1600" dirty="0" err="1" smtClean="0"/>
                        <a:t>skills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Questionnaire</a:t>
                      </a:r>
                      <a:r>
                        <a:rPr lang="da-DK" sz="1600" dirty="0" smtClean="0"/>
                        <a:t>,</a:t>
                      </a:r>
                      <a:r>
                        <a:rPr lang="da-DK" sz="1600" baseline="0" dirty="0" smtClean="0"/>
                        <a:t> grade 9 (UU-</a:t>
                      </a:r>
                      <a:r>
                        <a:rPr lang="da-DK" sz="1600" baseline="0" dirty="0" err="1" smtClean="0"/>
                        <a:t>counceling</a:t>
                      </a:r>
                      <a:r>
                        <a:rPr lang="da-DK" sz="1600" baseline="0" dirty="0" smtClean="0"/>
                        <a:t>)</a:t>
                      </a:r>
                      <a:endParaRPr lang="da-DK" sz="1600" dirty="0"/>
                    </a:p>
                  </a:txBody>
                  <a:tcPr/>
                </a:tc>
              </a:tr>
              <a:tr h="34789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Education</a:t>
                      </a:r>
                      <a:r>
                        <a:rPr lang="da-DK" sz="1600" baseline="0" dirty="0" smtClean="0"/>
                        <a:t> </a:t>
                      </a:r>
                      <a:r>
                        <a:rPr lang="da-DK" sz="1600" baseline="0" dirty="0" err="1" smtClean="0"/>
                        <a:t>choice</a:t>
                      </a:r>
                      <a:r>
                        <a:rPr lang="da-DK" sz="1600" baseline="0" dirty="0" smtClean="0"/>
                        <a:t>, </a:t>
                      </a:r>
                      <a:r>
                        <a:rPr lang="da-DK" sz="1600" baseline="0" dirty="0" err="1" smtClean="0"/>
                        <a:t>take</a:t>
                      </a:r>
                      <a:r>
                        <a:rPr lang="da-DK" sz="1600" baseline="0" dirty="0" smtClean="0"/>
                        <a:t>-up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Registry data</a:t>
                      </a:r>
                      <a:endParaRPr lang="da-DK" sz="1600" dirty="0"/>
                    </a:p>
                  </a:txBody>
                  <a:tcPr/>
                </a:tc>
              </a:tr>
              <a:tr h="565346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Longterm</a:t>
                      </a:r>
                      <a:r>
                        <a:rPr lang="da-DK" sz="1600" baseline="0" dirty="0" smtClean="0"/>
                        <a:t> </a:t>
                      </a:r>
                      <a:r>
                        <a:rPr lang="da-DK" sz="1600" baseline="0" dirty="0" err="1" smtClean="0"/>
                        <a:t>effects</a:t>
                      </a:r>
                      <a:r>
                        <a:rPr lang="da-DK" sz="1600" baseline="0" dirty="0" smtClean="0"/>
                        <a:t> on </a:t>
                      </a:r>
                      <a:r>
                        <a:rPr lang="da-DK" sz="1600" baseline="0" dirty="0" err="1" smtClean="0"/>
                        <a:t>education</a:t>
                      </a:r>
                      <a:r>
                        <a:rPr lang="da-DK" sz="1600" baseline="0" dirty="0" smtClean="0"/>
                        <a:t>, </a:t>
                      </a:r>
                      <a:r>
                        <a:rPr lang="da-DK" sz="1600" baseline="0" dirty="0" err="1" smtClean="0"/>
                        <a:t>income</a:t>
                      </a:r>
                      <a:r>
                        <a:rPr lang="da-DK" sz="1600" baseline="0" dirty="0" smtClean="0"/>
                        <a:t>, </a:t>
                      </a:r>
                      <a:r>
                        <a:rPr lang="da-DK" sz="1600" baseline="0" dirty="0" err="1" smtClean="0"/>
                        <a:t>wellbeing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Registry data</a:t>
                      </a:r>
                      <a:endParaRPr lang="da-DK" sz="1600" dirty="0"/>
                    </a:p>
                  </a:txBody>
                  <a:tcPr/>
                </a:tc>
              </a:tr>
              <a:tr h="34789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Fidelity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Rambøll</a:t>
                      </a:r>
                      <a:endParaRPr lang="da-DK" sz="1600" dirty="0"/>
                    </a:p>
                  </a:txBody>
                  <a:tcPr/>
                </a:tc>
              </a:tr>
              <a:tr h="34789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Case studies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Rambøll</a:t>
                      </a:r>
                      <a:endParaRPr lang="da-DK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8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Timeline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610095"/>
              </p:ext>
            </p:extLst>
          </p:nvPr>
        </p:nvGraphicFramePr>
        <p:xfrm>
          <a:off x="439462" y="1700808"/>
          <a:ext cx="7249841" cy="236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502"/>
                <a:gridCol w="4849339"/>
              </a:tblGrid>
              <a:tr h="390892">
                <a:tc>
                  <a:txBody>
                    <a:bodyPr/>
                    <a:lstStyle/>
                    <a:p>
                      <a:r>
                        <a:rPr lang="da-DK" dirty="0" smtClean="0"/>
                        <a:t>2016 – 2017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390892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AUG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Curriculum </a:t>
                      </a:r>
                      <a:r>
                        <a:rPr lang="da-DK" sz="1800" dirty="0" err="1" smtClean="0"/>
                        <a:t>development</a:t>
                      </a:r>
                      <a:endParaRPr lang="da-DK" sz="1800" dirty="0"/>
                    </a:p>
                  </a:txBody>
                  <a:tcPr/>
                </a:tc>
              </a:tr>
              <a:tr h="390892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SEP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Pilot </a:t>
                      </a:r>
                      <a:r>
                        <a:rPr lang="da-DK" sz="1800" dirty="0" err="1" smtClean="0"/>
                        <a:t>testing</a:t>
                      </a:r>
                      <a:r>
                        <a:rPr lang="da-DK" sz="1800" dirty="0" smtClean="0"/>
                        <a:t>, </a:t>
                      </a:r>
                      <a:r>
                        <a:rPr lang="da-DK" sz="1800" dirty="0" err="1" smtClean="0"/>
                        <a:t>recruitment</a:t>
                      </a:r>
                      <a:endParaRPr lang="da-DK" sz="1800" dirty="0"/>
                    </a:p>
                  </a:txBody>
                  <a:tcPr/>
                </a:tc>
              </a:tr>
              <a:tr h="390892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OCT – DEC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err="1" smtClean="0"/>
                        <a:t>Finalisation</a:t>
                      </a:r>
                      <a:endParaRPr lang="da-DK" sz="1800" dirty="0"/>
                    </a:p>
                  </a:txBody>
                  <a:tcPr/>
                </a:tc>
              </a:tr>
              <a:tr h="390892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JAN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Teacher</a:t>
                      </a:r>
                      <a:r>
                        <a:rPr lang="da-DK" sz="1800" baseline="0" dirty="0" smtClean="0"/>
                        <a:t> workshop</a:t>
                      </a:r>
                      <a:endParaRPr lang="da-DK" sz="1800" dirty="0"/>
                    </a:p>
                  </a:txBody>
                  <a:tcPr/>
                </a:tc>
              </a:tr>
              <a:tr h="390892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FEB - APR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err="1" smtClean="0"/>
                        <a:t>Implementation</a:t>
                      </a:r>
                      <a:r>
                        <a:rPr lang="da-DK" sz="1800" dirty="0" smtClean="0"/>
                        <a:t> of </a:t>
                      </a:r>
                      <a:r>
                        <a:rPr lang="da-DK" sz="1800" dirty="0" err="1" smtClean="0"/>
                        <a:t>round</a:t>
                      </a:r>
                      <a:r>
                        <a:rPr lang="da-DK" sz="1800" dirty="0" smtClean="0"/>
                        <a:t> 1 (of 3)</a:t>
                      </a:r>
                      <a:endParaRPr lang="da-DK" sz="1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419629" y="5175733"/>
            <a:ext cx="9069875" cy="720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9629" y="5229200"/>
            <a:ext cx="10049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2016</a:t>
            </a:r>
            <a:endParaRPr lang="da-DK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95893" y="5237477"/>
            <a:ext cx="10049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2017</a:t>
            </a:r>
            <a:endParaRPr lang="da-DK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88181" y="5229200"/>
            <a:ext cx="10049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2018</a:t>
            </a:r>
            <a:endParaRPr lang="da-DK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80469" y="5229200"/>
            <a:ext cx="10049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2019</a:t>
            </a:r>
            <a:endParaRPr lang="da-DK" b="1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1665261" y="2995290"/>
            <a:ext cx="261743" cy="27133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6" name="Straight Connector 15"/>
          <p:cNvCxnSpPr/>
          <p:nvPr/>
        </p:nvCxnSpPr>
        <p:spPr>
          <a:xfrm>
            <a:off x="3152802" y="4797152"/>
            <a:ext cx="792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01072" y="4941168"/>
            <a:ext cx="792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93360" y="5085184"/>
            <a:ext cx="792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44890" y="4797152"/>
            <a:ext cx="540059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93160" y="4941168"/>
            <a:ext cx="295232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4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sz="2200" dirty="0" smtClean="0"/>
              <a:t>Can </a:t>
            </a:r>
            <a:r>
              <a:rPr lang="da-DK" sz="2200" dirty="0"/>
              <a:t>a 2-weeks intensive learning camp </a:t>
            </a:r>
            <a:r>
              <a:rPr lang="da-DK" sz="2200" dirty="0" err="1"/>
              <a:t>help</a:t>
            </a:r>
            <a:r>
              <a:rPr lang="da-DK" sz="2200" dirty="0"/>
              <a:t> </a:t>
            </a:r>
            <a:r>
              <a:rPr lang="da-DK" sz="2200" dirty="0" err="1"/>
              <a:t>disadvantaged</a:t>
            </a:r>
            <a:r>
              <a:rPr lang="da-DK" sz="2200" dirty="0"/>
              <a:t> </a:t>
            </a:r>
            <a:r>
              <a:rPr lang="da-DK" sz="2200" dirty="0" smtClean="0"/>
              <a:t>8th graders </a:t>
            </a:r>
            <a:r>
              <a:rPr lang="da-DK" sz="2200" dirty="0" err="1"/>
              <a:t>catch</a:t>
            </a:r>
            <a:r>
              <a:rPr lang="da-DK" sz="2200" dirty="0"/>
              <a:t> up </a:t>
            </a:r>
            <a:r>
              <a:rPr lang="da-DK" sz="2200" dirty="0" err="1" smtClean="0"/>
              <a:t>academically</a:t>
            </a:r>
            <a:r>
              <a:rPr lang="da-DK" sz="2200" dirty="0" smtClean="0"/>
              <a:t> and </a:t>
            </a:r>
            <a:r>
              <a:rPr lang="da-DK" sz="2200" dirty="0" err="1"/>
              <a:t>become</a:t>
            </a:r>
            <a:r>
              <a:rPr lang="da-DK" sz="2200" dirty="0"/>
              <a:t> </a:t>
            </a:r>
            <a:r>
              <a:rPr lang="da-DK" sz="2200" dirty="0" err="1"/>
              <a:t>ready</a:t>
            </a:r>
            <a:r>
              <a:rPr lang="da-DK" sz="2200" dirty="0"/>
              <a:t> for post-</a:t>
            </a:r>
            <a:r>
              <a:rPr lang="da-DK" sz="2200" dirty="0" err="1"/>
              <a:t>compulsary</a:t>
            </a:r>
            <a:r>
              <a:rPr lang="da-DK" sz="2200" dirty="0"/>
              <a:t> </a:t>
            </a:r>
            <a:r>
              <a:rPr lang="da-DK" sz="2200" dirty="0" err="1"/>
              <a:t>education</a:t>
            </a:r>
            <a:r>
              <a:rPr lang="da-DK" sz="2200" dirty="0" smtClean="0"/>
              <a:t>?</a:t>
            </a:r>
          </a:p>
          <a:p>
            <a:endParaRPr lang="da-DK" sz="2400" dirty="0" smtClean="0">
              <a:latin typeface="AU Passata Light" pitchFamily="34" charset="0"/>
            </a:endParaRPr>
          </a:p>
          <a:p>
            <a:r>
              <a:rPr lang="da-DK" sz="1900" dirty="0" smtClean="0">
                <a:latin typeface="AU Passata Light" pitchFamily="34" charset="0"/>
              </a:rPr>
              <a:t>Michael </a:t>
            </a:r>
            <a:r>
              <a:rPr lang="da-DK" sz="1900" dirty="0" err="1">
                <a:latin typeface="AU Passata Light" pitchFamily="34" charset="0"/>
              </a:rPr>
              <a:t>Rosholm</a:t>
            </a:r>
            <a:r>
              <a:rPr lang="da-DK" sz="1900" dirty="0">
                <a:latin typeface="AU Passata Light" pitchFamily="34" charset="0"/>
              </a:rPr>
              <a:t>, Kamilla </a:t>
            </a:r>
            <a:r>
              <a:rPr lang="da-DK" sz="1900" dirty="0" err="1">
                <a:latin typeface="AU Passata Light" pitchFamily="34" charset="0"/>
              </a:rPr>
              <a:t>Gumede</a:t>
            </a:r>
            <a:r>
              <a:rPr lang="da-DK" sz="1900" dirty="0">
                <a:latin typeface="AU Passata Light" pitchFamily="34" charset="0"/>
              </a:rPr>
              <a:t>, Julia </a:t>
            </a:r>
            <a:r>
              <a:rPr lang="da-DK" sz="1900" dirty="0" err="1">
                <a:latin typeface="AU Passata Light" pitchFamily="34" charset="0"/>
              </a:rPr>
              <a:t>Nafziger</a:t>
            </a:r>
            <a:r>
              <a:rPr lang="da-DK" sz="1900" dirty="0">
                <a:latin typeface="AU Passata Light" pitchFamily="34" charset="0"/>
              </a:rPr>
              <a:t>, Alexander Kochs. </a:t>
            </a:r>
            <a:endParaRPr lang="da-DK" sz="1900" dirty="0" smtClean="0">
              <a:latin typeface="AU Passata Light" pitchFamily="34" charset="0"/>
            </a:endParaRPr>
          </a:p>
          <a:p>
            <a:r>
              <a:rPr lang="da-DK" sz="1900" dirty="0" smtClean="0">
                <a:latin typeface="AU Passata Light" pitchFamily="34" charset="0"/>
              </a:rPr>
              <a:t>In </a:t>
            </a:r>
            <a:r>
              <a:rPr lang="da-DK" sz="1900" dirty="0" err="1">
                <a:latin typeface="AU Passata Light" pitchFamily="34" charset="0"/>
              </a:rPr>
              <a:t>collaboration</a:t>
            </a:r>
            <a:r>
              <a:rPr lang="da-DK" sz="1900" dirty="0">
                <a:latin typeface="AU Passata Light" pitchFamily="34" charset="0"/>
              </a:rPr>
              <a:t> with VIA, METROPOL &amp; </a:t>
            </a:r>
            <a:r>
              <a:rPr lang="da-DK" sz="1900" dirty="0" smtClean="0">
                <a:latin typeface="AU Passata Light" pitchFamily="34" charset="0"/>
              </a:rPr>
              <a:t>Rambøll Management Consulting</a:t>
            </a:r>
            <a:endParaRPr lang="da-DK" sz="1900" dirty="0">
              <a:latin typeface="AU Passata Light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/>
          </a:p>
          <a:p>
            <a:pPr marL="342900" indent="-342900">
              <a:buFontTx/>
              <a:buChar char="-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4156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9629" y="835919"/>
            <a:ext cx="7917747" cy="864889"/>
          </a:xfrm>
        </p:spPr>
        <p:txBody>
          <a:bodyPr/>
          <a:lstStyle/>
          <a:p>
            <a:endParaRPr lang="da-DK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sz="8800" dirty="0" smtClean="0">
                <a:latin typeface="AU Passata Light" pitchFamily="34" charset="0"/>
              </a:rPr>
              <a:t> THANK YOU</a:t>
            </a:r>
            <a:endParaRPr lang="da-DK" sz="88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576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" y="116632"/>
            <a:ext cx="9903430" cy="660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900" dirty="0" smtClean="0">
              <a:latin typeface="AU Passata Light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/>
          </a:p>
          <a:p>
            <a:pPr marL="342900" indent="-342900">
              <a:buFontTx/>
              <a:buChar char="-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90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9629" y="835919"/>
            <a:ext cx="7917747" cy="864889"/>
          </a:xfrm>
        </p:spPr>
        <p:txBody>
          <a:bodyPr/>
          <a:lstStyle/>
          <a:p>
            <a:r>
              <a:rPr lang="da-DK" sz="2800" dirty="0"/>
              <a:t>Intensive learning camps </a:t>
            </a:r>
            <a:r>
              <a:rPr lang="da-DK" sz="2800" dirty="0" err="1"/>
              <a:t>are</a:t>
            </a:r>
            <a:r>
              <a:rPr lang="da-DK" sz="2800" dirty="0"/>
              <a:t> </a:t>
            </a:r>
            <a:r>
              <a:rPr lang="da-DK" sz="2800" dirty="0" err="1"/>
              <a:t>popular</a:t>
            </a:r>
            <a:endParaRPr lang="da-DK" sz="2800" dirty="0"/>
          </a:p>
          <a:p>
            <a:endParaRPr lang="da-DK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>
                <a:latin typeface="AU Passata Light" pitchFamily="34" charset="0"/>
              </a:rPr>
              <a:t>DR </a:t>
            </a:r>
            <a:r>
              <a:rPr lang="da-DK" sz="1900" dirty="0" err="1">
                <a:latin typeface="AU Passata Light" pitchFamily="34" charset="0"/>
              </a:rPr>
              <a:t>TV-series</a:t>
            </a:r>
            <a:r>
              <a:rPr lang="da-DK" sz="1900" dirty="0">
                <a:latin typeface="AU Passata Light" pitchFamily="34" charset="0"/>
              </a:rPr>
              <a:t> on </a:t>
            </a:r>
            <a:r>
              <a:rPr lang="da-DK" sz="1900" b="1" dirty="0" err="1">
                <a:latin typeface="AU Passata Light" pitchFamily="34" charset="0"/>
              </a:rPr>
              <a:t>DrengeAkademiet</a:t>
            </a:r>
            <a:r>
              <a:rPr lang="da-DK" sz="1900" b="1" dirty="0">
                <a:latin typeface="AU Passata Light" pitchFamily="34" charset="0"/>
              </a:rPr>
              <a:t> – Tro på det!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 smtClean="0">
                <a:latin typeface="AU Passata Light" pitchFamily="34" charset="0"/>
              </a:rPr>
              <a:t>52% of Danish </a:t>
            </a:r>
            <a:r>
              <a:rPr lang="da-DK" sz="1900" dirty="0" err="1" smtClean="0">
                <a:latin typeface="AU Passata Light" pitchFamily="34" charset="0"/>
              </a:rPr>
              <a:t>municipalities</a:t>
            </a:r>
            <a:r>
              <a:rPr lang="da-DK" sz="1900" dirty="0">
                <a:latin typeface="AU Passata Light" pitchFamily="34" charset="0"/>
              </a:rPr>
              <a:t> </a:t>
            </a:r>
            <a:r>
              <a:rPr lang="da-DK" sz="1900" dirty="0" smtClean="0">
                <a:latin typeface="AU Passata Light" pitchFamily="34" charset="0"/>
              </a:rPr>
              <a:t>run or send pupils on intensive learning camps (</a:t>
            </a:r>
            <a:r>
              <a:rPr lang="da-DK" sz="1900" dirty="0" err="1" smtClean="0">
                <a:latin typeface="AU Passata Light" pitchFamily="34" charset="0"/>
              </a:rPr>
              <a:t>Epinion</a:t>
            </a:r>
            <a:r>
              <a:rPr lang="da-DK" sz="1900" dirty="0" smtClean="0">
                <a:latin typeface="AU Passata Light" pitchFamily="34" charset="0"/>
              </a:rPr>
              <a:t>, 2016)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 smtClean="0">
                <a:latin typeface="AU Passata Light" pitchFamily="34" charset="0"/>
              </a:rPr>
              <a:t>Common features:</a:t>
            </a:r>
          </a:p>
          <a:p>
            <a:pPr marL="1214603" lvl="1" indent="-342900">
              <a:buFont typeface="Arial" panose="020B0604020202020204" pitchFamily="34" charset="0"/>
              <a:buChar char="•"/>
            </a:pPr>
            <a:r>
              <a:rPr lang="da-DK" sz="1800" dirty="0" smtClean="0">
                <a:latin typeface="AU Passata Light" pitchFamily="34" charset="0"/>
              </a:rPr>
              <a:t>1-4 </a:t>
            </a:r>
            <a:r>
              <a:rPr lang="da-DK" sz="1800" dirty="0" err="1">
                <a:latin typeface="AU Passata Light" pitchFamily="34" charset="0"/>
              </a:rPr>
              <a:t>weeks</a:t>
            </a:r>
            <a:r>
              <a:rPr lang="da-DK" sz="1800" dirty="0">
                <a:latin typeface="AU Passata Light" pitchFamily="34" charset="0"/>
              </a:rPr>
              <a:t> </a:t>
            </a:r>
            <a:r>
              <a:rPr lang="da-DK" sz="1800" dirty="0" err="1" smtClean="0">
                <a:latin typeface="AU Passata Light" pitchFamily="34" charset="0"/>
              </a:rPr>
              <a:t>training</a:t>
            </a:r>
            <a:endParaRPr lang="da-DK" sz="1800" dirty="0" smtClean="0">
              <a:latin typeface="AU Passata Light" pitchFamily="34" charset="0"/>
            </a:endParaRPr>
          </a:p>
          <a:p>
            <a:pPr marL="1214603" lvl="1" indent="-342900">
              <a:buFont typeface="Arial" panose="020B0604020202020204" pitchFamily="34" charset="0"/>
              <a:buChar char="•"/>
            </a:pPr>
            <a:r>
              <a:rPr lang="da-DK" sz="1800" dirty="0" smtClean="0">
                <a:latin typeface="AU Passata Light" pitchFamily="34" charset="0"/>
              </a:rPr>
              <a:t>Camp</a:t>
            </a:r>
          </a:p>
          <a:p>
            <a:pPr marL="1214603" lvl="1" indent="-342900">
              <a:buFont typeface="Arial" panose="020B0604020202020204" pitchFamily="34" charset="0"/>
              <a:buChar char="•"/>
            </a:pPr>
            <a:r>
              <a:rPr lang="da-DK" sz="1800" dirty="0" smtClean="0">
                <a:latin typeface="AU Passata Light" pitchFamily="34" charset="0"/>
              </a:rPr>
              <a:t>Focus </a:t>
            </a:r>
            <a:r>
              <a:rPr lang="da-DK" sz="1800" dirty="0">
                <a:latin typeface="AU Passata Light" pitchFamily="34" charset="0"/>
              </a:rPr>
              <a:t>on </a:t>
            </a:r>
            <a:r>
              <a:rPr lang="da-DK" sz="1800" dirty="0" err="1" smtClean="0">
                <a:latin typeface="AU Passata Light" pitchFamily="34" charset="0"/>
              </a:rPr>
              <a:t>academic</a:t>
            </a:r>
            <a:r>
              <a:rPr lang="da-DK" sz="1800" dirty="0" smtClean="0">
                <a:latin typeface="AU Passata Light" pitchFamily="34" charset="0"/>
              </a:rPr>
              <a:t> </a:t>
            </a:r>
            <a:r>
              <a:rPr lang="da-DK" sz="1800" dirty="0" err="1" smtClean="0">
                <a:latin typeface="AU Passata Light" pitchFamily="34" charset="0"/>
              </a:rPr>
              <a:t>skills</a:t>
            </a:r>
            <a:r>
              <a:rPr lang="da-DK" sz="1800" dirty="0" smtClean="0">
                <a:latin typeface="AU Passata Light" pitchFamily="34" charset="0"/>
              </a:rPr>
              <a:t>, </a:t>
            </a:r>
            <a:r>
              <a:rPr lang="da-DK" sz="1800" dirty="0" err="1" smtClean="0">
                <a:latin typeface="AU Passata Light" pitchFamily="34" charset="0"/>
              </a:rPr>
              <a:t>personal</a:t>
            </a:r>
            <a:r>
              <a:rPr lang="da-DK" sz="1800" dirty="0" smtClean="0">
                <a:latin typeface="AU Passata Light" pitchFamily="34" charset="0"/>
              </a:rPr>
              <a:t> </a:t>
            </a:r>
            <a:r>
              <a:rPr lang="da-DK" sz="1800" dirty="0" err="1" smtClean="0">
                <a:latin typeface="AU Passata Light" pitchFamily="34" charset="0"/>
              </a:rPr>
              <a:t>development</a:t>
            </a:r>
            <a:endParaRPr lang="da-DK" sz="1800" dirty="0">
              <a:latin typeface="AU Passata Ligh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 smtClean="0">
                <a:latin typeface="AU Passata Light" pitchFamily="34" charset="0"/>
              </a:rPr>
              <a:t>90</a:t>
            </a:r>
            <a:r>
              <a:rPr lang="da-DK" sz="1900" dirty="0">
                <a:latin typeface="AU Passata Light" pitchFamily="34" charset="0"/>
              </a:rPr>
              <a:t>% of schools </a:t>
            </a:r>
            <a:r>
              <a:rPr lang="da-DK" sz="1900" dirty="0" err="1">
                <a:latin typeface="AU Passata Light" pitchFamily="34" charset="0"/>
              </a:rPr>
              <a:t>make</a:t>
            </a:r>
            <a:r>
              <a:rPr lang="da-DK" sz="1900" dirty="0">
                <a:latin typeface="AU Passata Light" pitchFamily="34" charset="0"/>
              </a:rPr>
              <a:t> </a:t>
            </a:r>
            <a:r>
              <a:rPr lang="da-DK" sz="1900" dirty="0" err="1">
                <a:latin typeface="AU Passata Light" pitchFamily="34" charset="0"/>
              </a:rPr>
              <a:t>use</a:t>
            </a:r>
            <a:r>
              <a:rPr lang="da-DK" sz="1900" dirty="0">
                <a:latin typeface="AU Passata Light" pitchFamily="34" charset="0"/>
              </a:rPr>
              <a:t> of intensive learning </a:t>
            </a:r>
            <a:r>
              <a:rPr lang="da-DK" sz="1900" dirty="0" smtClean="0">
                <a:latin typeface="AU Passata Light" pitchFamily="34" charset="0"/>
              </a:rPr>
              <a:t>/ emneuger (Egmont </a:t>
            </a:r>
            <a:r>
              <a:rPr lang="da-DK" sz="1900" dirty="0" err="1" smtClean="0">
                <a:latin typeface="AU Passata Light" pitchFamily="34" charset="0"/>
              </a:rPr>
              <a:t>report</a:t>
            </a:r>
            <a:r>
              <a:rPr lang="da-DK" sz="1900" dirty="0" smtClean="0">
                <a:latin typeface="AU Passata Light" pitchFamily="34" charset="0"/>
              </a:rPr>
              <a:t>, 2015)</a:t>
            </a:r>
            <a:endParaRPr lang="da-DK" sz="1900" dirty="0">
              <a:latin typeface="AU Passata Ligh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900" dirty="0" smtClean="0">
              <a:latin typeface="AU Passata Light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/>
          </a:p>
          <a:p>
            <a:pPr marL="342900" indent="-342900">
              <a:buFontTx/>
              <a:buChar char="-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186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9629" y="835919"/>
            <a:ext cx="7917747" cy="864889"/>
          </a:xfrm>
        </p:spPr>
        <p:txBody>
          <a:bodyPr/>
          <a:lstStyle/>
          <a:p>
            <a:r>
              <a:rPr lang="da-DK" sz="2800" dirty="0" err="1" smtClean="0"/>
              <a:t>Previous</a:t>
            </a:r>
            <a:r>
              <a:rPr lang="da-DK" sz="2800" dirty="0" smtClean="0"/>
              <a:t> </a:t>
            </a:r>
            <a:r>
              <a:rPr lang="da-DK" sz="2800" dirty="0" err="1" smtClean="0"/>
              <a:t>evaluations</a:t>
            </a:r>
            <a:endParaRPr lang="da-DK" sz="2800" dirty="0"/>
          </a:p>
          <a:p>
            <a:endParaRPr lang="da-DK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sz="1900" dirty="0" smtClean="0">
              <a:latin typeface="AU Passata Light" pitchFamily="34" charset="0"/>
            </a:endParaRPr>
          </a:p>
          <a:p>
            <a:pPr marL="342900" indent="-342900">
              <a:buFontTx/>
              <a:buChar char="-"/>
            </a:pPr>
            <a:endParaRPr lang="da-DK" sz="2400" dirty="0"/>
          </a:p>
          <a:p>
            <a:pPr marL="342900" indent="-342900">
              <a:buFontTx/>
              <a:buChar char="-"/>
            </a:pP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709284"/>
            <a:ext cx="2808312" cy="363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805" y="1709284"/>
            <a:ext cx="2563469" cy="363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2968340"/>
            <a:ext cx="3796922" cy="235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5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9629" y="835919"/>
            <a:ext cx="7917747" cy="864889"/>
          </a:xfrm>
        </p:spPr>
        <p:txBody>
          <a:bodyPr/>
          <a:lstStyle/>
          <a:p>
            <a:r>
              <a:rPr lang="da-DK" sz="2800" dirty="0" err="1" smtClean="0"/>
              <a:t>Questions</a:t>
            </a:r>
            <a:r>
              <a:rPr lang="da-DK" sz="2800" dirty="0" smtClean="0"/>
              <a:t>, not </a:t>
            </a:r>
            <a:r>
              <a:rPr lang="da-DK" sz="2800" dirty="0" err="1" smtClean="0"/>
              <a:t>yet</a:t>
            </a:r>
            <a:r>
              <a:rPr lang="da-DK" sz="2800" dirty="0" smtClean="0"/>
              <a:t> </a:t>
            </a:r>
            <a:r>
              <a:rPr lang="da-DK" sz="2800" dirty="0" err="1" smtClean="0"/>
              <a:t>answered</a:t>
            </a:r>
            <a:endParaRPr lang="da-DK" sz="2800" dirty="0"/>
          </a:p>
          <a:p>
            <a:endParaRPr lang="da-DK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 err="1" smtClean="0">
                <a:latin typeface="AU Passata Light" pitchFamily="34" charset="0"/>
              </a:rPr>
              <a:t>Ministry</a:t>
            </a:r>
            <a:r>
              <a:rPr lang="da-DK" sz="1900" dirty="0" smtClean="0">
                <a:latin typeface="AU Passata Light" pitchFamily="34" charset="0"/>
              </a:rPr>
              <a:t> of Education / Ministeriet for Børn, Undervisning og Ligestilling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 smtClean="0">
                <a:latin typeface="AU Passata Light" pitchFamily="34" charset="0"/>
              </a:rPr>
              <a:t>DKK 20.8 million, 2016 –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 err="1" smtClean="0">
                <a:latin typeface="AU Passata Light" pitchFamily="34" charset="0"/>
              </a:rPr>
              <a:t>Impact</a:t>
            </a:r>
            <a:r>
              <a:rPr lang="da-DK" sz="1900" dirty="0" smtClean="0">
                <a:latin typeface="AU Passata Light" pitchFamily="34" charset="0"/>
              </a:rPr>
              <a:t> </a:t>
            </a:r>
            <a:r>
              <a:rPr lang="da-DK" sz="1900" dirty="0" err="1" smtClean="0">
                <a:latin typeface="AU Passata Light" pitchFamily="34" charset="0"/>
              </a:rPr>
              <a:t>evaluation</a:t>
            </a:r>
            <a:r>
              <a:rPr lang="da-DK" sz="1900" dirty="0" smtClean="0">
                <a:latin typeface="AU Passata Light" pitchFamily="34" charset="0"/>
              </a:rPr>
              <a:t> at the top of the </a:t>
            </a:r>
            <a:r>
              <a:rPr lang="da-DK" sz="1900" dirty="0" err="1" smtClean="0">
                <a:latin typeface="AU Passata Light" pitchFamily="34" charset="0"/>
              </a:rPr>
              <a:t>evidence</a:t>
            </a:r>
            <a:r>
              <a:rPr lang="da-DK" sz="1900" dirty="0" smtClean="0">
                <a:latin typeface="AU Passata Light" pitchFamily="34" charset="0"/>
              </a:rPr>
              <a:t> </a:t>
            </a:r>
            <a:r>
              <a:rPr lang="da-DK" sz="1900" dirty="0" err="1" smtClean="0">
                <a:latin typeface="AU Passata Light" pitchFamily="34" charset="0"/>
              </a:rPr>
              <a:t>ladder</a:t>
            </a:r>
            <a:endParaRPr lang="da-DK" sz="1900" dirty="0" smtClean="0">
              <a:latin typeface="AU Passata Light" pitchFamily="34" charset="0"/>
            </a:endParaRPr>
          </a:p>
          <a:p>
            <a:pPr marL="1214603" lvl="1" indent="-342900">
              <a:buFont typeface="Arial" panose="020B0604020202020204" pitchFamily="34" charset="0"/>
              <a:buChar char="•"/>
            </a:pPr>
            <a:r>
              <a:rPr lang="da-DK" sz="1800" dirty="0" err="1">
                <a:latin typeface="AU Passata Light" pitchFamily="34" charset="0"/>
              </a:rPr>
              <a:t>Selection</a:t>
            </a:r>
            <a:r>
              <a:rPr lang="da-DK" sz="1800" dirty="0">
                <a:latin typeface="AU Passata Light" pitchFamily="34" charset="0"/>
              </a:rPr>
              <a:t> bias</a:t>
            </a:r>
          </a:p>
          <a:p>
            <a:pPr marL="1214603" lvl="1" indent="-342900">
              <a:buFont typeface="Arial" panose="020B0604020202020204" pitchFamily="34" charset="0"/>
              <a:buChar char="•"/>
            </a:pPr>
            <a:r>
              <a:rPr lang="da-DK" sz="1800" dirty="0" err="1" smtClean="0">
                <a:latin typeface="AU Passata Light" pitchFamily="34" charset="0"/>
              </a:rPr>
              <a:t>Effects</a:t>
            </a:r>
            <a:r>
              <a:rPr lang="da-DK" sz="1800" dirty="0" smtClean="0">
                <a:latin typeface="AU Passata Light" pitchFamily="34" charset="0"/>
              </a:rPr>
              <a:t> </a:t>
            </a:r>
            <a:r>
              <a:rPr lang="da-DK" sz="1800" dirty="0">
                <a:latin typeface="AU Passata Light" pitchFamily="34" charset="0"/>
              </a:rPr>
              <a:t>over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900" dirty="0" smtClean="0">
              <a:latin typeface="AU Passata Ligh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 err="1" smtClean="0">
                <a:latin typeface="AU Passata Light" pitchFamily="34" charset="0"/>
              </a:rPr>
              <a:t>Comparing</a:t>
            </a:r>
            <a:r>
              <a:rPr lang="da-DK" sz="1900" dirty="0" smtClean="0">
                <a:latin typeface="AU Passata Light" pitchFamily="34" charset="0"/>
              </a:rPr>
              <a:t> </a:t>
            </a:r>
            <a:r>
              <a:rPr lang="da-DK" sz="1900" dirty="0" err="1" smtClean="0">
                <a:latin typeface="AU Passata Light" pitchFamily="34" charset="0"/>
              </a:rPr>
              <a:t>apples</a:t>
            </a:r>
            <a:r>
              <a:rPr lang="da-DK" sz="1900" dirty="0" smtClean="0">
                <a:latin typeface="AU Passata Light" pitchFamily="34" charset="0"/>
              </a:rPr>
              <a:t>-to-</a:t>
            </a:r>
            <a:r>
              <a:rPr lang="da-DK" sz="1900" dirty="0" err="1" smtClean="0">
                <a:latin typeface="AU Passata Light" pitchFamily="34" charset="0"/>
              </a:rPr>
              <a:t>apples</a:t>
            </a:r>
            <a:r>
              <a:rPr lang="da-DK" sz="1900" dirty="0" smtClean="0">
                <a:latin typeface="AU Passata Light" pitchFamily="34" charset="0"/>
              </a:rPr>
              <a:t>: </a:t>
            </a:r>
          </a:p>
          <a:p>
            <a:pPr marL="1214603" lvl="1" indent="-342900">
              <a:buFont typeface="Arial" panose="020B0604020202020204" pitchFamily="34" charset="0"/>
              <a:buChar char="•"/>
            </a:pPr>
            <a:r>
              <a:rPr lang="da-DK" sz="1800" dirty="0" smtClean="0">
                <a:latin typeface="AU Passata Light" pitchFamily="34" charset="0"/>
              </a:rPr>
              <a:t>Eg. </a:t>
            </a:r>
            <a:r>
              <a:rPr lang="da-DK" sz="1800" dirty="0" err="1" smtClean="0">
                <a:latin typeface="AU Passata Light" pitchFamily="34" charset="0"/>
              </a:rPr>
              <a:t>young</a:t>
            </a:r>
            <a:r>
              <a:rPr lang="da-DK" sz="1800" dirty="0" smtClean="0">
                <a:latin typeface="AU Passata Light" pitchFamily="34" charset="0"/>
              </a:rPr>
              <a:t>, low </a:t>
            </a:r>
            <a:r>
              <a:rPr lang="da-DK" sz="1800" dirty="0" err="1" smtClean="0">
                <a:latin typeface="AU Passata Light" pitchFamily="34" charset="0"/>
              </a:rPr>
              <a:t>academic</a:t>
            </a:r>
            <a:r>
              <a:rPr lang="da-DK" sz="1800" dirty="0" smtClean="0">
                <a:latin typeface="AU Passata Light" pitchFamily="34" charset="0"/>
              </a:rPr>
              <a:t> performance – and </a:t>
            </a:r>
            <a:r>
              <a:rPr lang="da-DK" sz="1800" dirty="0" err="1" smtClean="0">
                <a:latin typeface="AU Passata Light" pitchFamily="34" charset="0"/>
              </a:rPr>
              <a:t>motivated</a:t>
            </a:r>
            <a:r>
              <a:rPr lang="da-DK" sz="1800" dirty="0" smtClean="0">
                <a:latin typeface="AU Passata Light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900" dirty="0" smtClean="0">
              <a:latin typeface="AU Passata Light" pitchFamily="34" charset="0"/>
            </a:endParaRPr>
          </a:p>
          <a:p>
            <a:endParaRPr lang="da-DK" sz="2400" dirty="0"/>
          </a:p>
          <a:p>
            <a:pPr marL="342900" indent="-342900">
              <a:buFontTx/>
              <a:buChar char="-"/>
            </a:pP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280" y="2643465"/>
            <a:ext cx="1655955" cy="330523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609184" y="3140968"/>
            <a:ext cx="936104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46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9629" y="835919"/>
            <a:ext cx="7917747" cy="864889"/>
          </a:xfrm>
        </p:spPr>
        <p:txBody>
          <a:bodyPr/>
          <a:lstStyle/>
          <a:p>
            <a:r>
              <a:rPr lang="da-DK" sz="2800" dirty="0" err="1" smtClean="0"/>
              <a:t>Randomised</a:t>
            </a:r>
            <a:r>
              <a:rPr lang="da-DK" sz="2800" dirty="0" smtClean="0"/>
              <a:t> </a:t>
            </a:r>
            <a:r>
              <a:rPr lang="da-DK" sz="2800" dirty="0" err="1" smtClean="0"/>
              <a:t>impact</a:t>
            </a:r>
            <a:r>
              <a:rPr lang="da-DK" sz="2800" dirty="0" smtClean="0"/>
              <a:t> </a:t>
            </a:r>
            <a:r>
              <a:rPr lang="da-DK" sz="2800" dirty="0" err="1" smtClean="0"/>
              <a:t>evaluation</a:t>
            </a:r>
            <a:endParaRPr lang="da-DK" sz="2800" dirty="0"/>
          </a:p>
          <a:p>
            <a:endParaRPr lang="da-DK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9630" y="1796819"/>
            <a:ext cx="8853850" cy="3648407"/>
          </a:xfrm>
        </p:spPr>
        <p:txBody>
          <a:bodyPr/>
          <a:lstStyle/>
          <a:p>
            <a:r>
              <a:rPr lang="da-DK" dirty="0" smtClean="0"/>
              <a:t>Target population </a:t>
            </a:r>
          </a:p>
          <a:p>
            <a:endParaRPr lang="da-DK" dirty="0"/>
          </a:p>
          <a:p>
            <a:r>
              <a:rPr lang="da-DK" dirty="0" smtClean="0"/>
              <a:t>	     flip a </a:t>
            </a:r>
            <a:r>
              <a:rPr lang="da-DK" dirty="0" err="1" smtClean="0"/>
              <a:t>coin</a:t>
            </a:r>
            <a:r>
              <a:rPr lang="da-DK" dirty="0" smtClean="0"/>
              <a:t> 	</a:t>
            </a:r>
          </a:p>
          <a:p>
            <a:endParaRPr lang="da-DK" dirty="0" smtClean="0"/>
          </a:p>
          <a:p>
            <a:r>
              <a:rPr lang="da-DK" dirty="0" smtClean="0"/>
              <a:t>a -- 50% schools run camp in 2017</a:t>
            </a:r>
          </a:p>
          <a:p>
            <a:r>
              <a:rPr lang="da-DK" dirty="0" smtClean="0"/>
              <a:t>b -- 50% schools provide </a:t>
            </a:r>
            <a:r>
              <a:rPr lang="da-DK" dirty="0" err="1" smtClean="0"/>
              <a:t>existing</a:t>
            </a:r>
            <a:r>
              <a:rPr lang="da-DK" dirty="0" smtClean="0"/>
              <a:t> learning </a:t>
            </a:r>
            <a:r>
              <a:rPr lang="da-DK" dirty="0" err="1" smtClean="0"/>
              <a:t>opportunities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Impact</a:t>
            </a:r>
            <a:r>
              <a:rPr lang="da-DK" dirty="0" smtClean="0"/>
              <a:t> = difference in average a – average b, over time</a:t>
            </a:r>
            <a:endParaRPr lang="da-DK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84648" y="2492896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3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9629" y="835919"/>
            <a:ext cx="7917747" cy="864889"/>
          </a:xfrm>
        </p:spPr>
        <p:txBody>
          <a:bodyPr/>
          <a:lstStyle/>
          <a:p>
            <a:r>
              <a:rPr lang="da-DK" sz="2800" dirty="0" err="1" smtClean="0"/>
              <a:t>Randomised</a:t>
            </a:r>
            <a:r>
              <a:rPr lang="da-DK" sz="2800" dirty="0" smtClean="0"/>
              <a:t> </a:t>
            </a:r>
            <a:r>
              <a:rPr lang="da-DK" sz="2800" dirty="0" err="1" smtClean="0"/>
              <a:t>impact</a:t>
            </a:r>
            <a:r>
              <a:rPr lang="da-DK" sz="2800" dirty="0" smtClean="0"/>
              <a:t> </a:t>
            </a:r>
            <a:r>
              <a:rPr lang="da-DK" sz="2800" dirty="0" err="1" smtClean="0"/>
              <a:t>evaluation</a:t>
            </a:r>
            <a:endParaRPr lang="da-DK" sz="2800" dirty="0"/>
          </a:p>
          <a:p>
            <a:endParaRPr lang="da-DK" sz="2800" dirty="0"/>
          </a:p>
        </p:txBody>
      </p:sp>
      <p:sp>
        <p:nvSpPr>
          <p:cNvPr id="5" name="Rectangle 4"/>
          <p:cNvSpPr/>
          <p:nvPr/>
        </p:nvSpPr>
        <p:spPr>
          <a:xfrm>
            <a:off x="1064568" y="1700808"/>
            <a:ext cx="54006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xtBox 6"/>
          <p:cNvSpPr txBox="1"/>
          <p:nvPr/>
        </p:nvSpPr>
        <p:spPr>
          <a:xfrm>
            <a:off x="1208584" y="1728391"/>
            <a:ext cx="511256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Target population: </a:t>
            </a:r>
          </a:p>
          <a:p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8 graders not </a:t>
            </a: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ready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 for post-</a:t>
            </a: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compulsary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education</a:t>
            </a:r>
            <a:endParaRPr lang="da-DK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4568" y="2708920"/>
            <a:ext cx="136815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/>
          <p:cNvSpPr/>
          <p:nvPr/>
        </p:nvSpPr>
        <p:spPr>
          <a:xfrm>
            <a:off x="2720752" y="2708920"/>
            <a:ext cx="144016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4520952" y="2702171"/>
            <a:ext cx="1944216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1208584" y="28529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/>
              <a:t>Camp 1</a:t>
            </a:r>
            <a:endParaRPr lang="da-DK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2792760" y="28407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800" dirty="0" smtClean="0"/>
              <a:t>Camp 2</a:t>
            </a:r>
            <a:endParaRPr lang="da-DK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4689337" y="277657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 err="1" smtClean="0"/>
              <a:t>Treatment</a:t>
            </a:r>
            <a:r>
              <a:rPr lang="da-DK" sz="1600" dirty="0" smtClean="0"/>
              <a:t> as </a:t>
            </a:r>
            <a:r>
              <a:rPr lang="da-DK" sz="1600" dirty="0" err="1" smtClean="0"/>
              <a:t>usual</a:t>
            </a:r>
            <a:endParaRPr lang="da-DK" sz="1600" dirty="0"/>
          </a:p>
        </p:txBody>
      </p:sp>
      <p:sp>
        <p:nvSpPr>
          <p:cNvPr id="14" name="Rectangle 13"/>
          <p:cNvSpPr/>
          <p:nvPr/>
        </p:nvSpPr>
        <p:spPr>
          <a:xfrm>
            <a:off x="1076776" y="3861048"/>
            <a:ext cx="128393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/>
          <p:cNvSpPr/>
          <p:nvPr/>
        </p:nvSpPr>
        <p:spPr>
          <a:xfrm>
            <a:off x="2720752" y="3861048"/>
            <a:ext cx="1368152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xtBox 15"/>
          <p:cNvSpPr txBox="1"/>
          <p:nvPr/>
        </p:nvSpPr>
        <p:spPr>
          <a:xfrm>
            <a:off x="2808606" y="386278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800" dirty="0" smtClean="0"/>
              <a:t>Low-</a:t>
            </a:r>
            <a:r>
              <a:rPr lang="da-DK" sz="1800" dirty="0" err="1" smtClean="0"/>
              <a:t>cost</a:t>
            </a:r>
            <a:r>
              <a:rPr lang="da-DK" sz="1800" dirty="0" smtClean="0"/>
              <a:t> </a:t>
            </a:r>
            <a:r>
              <a:rPr lang="da-DK" sz="1800" dirty="0" err="1" smtClean="0"/>
              <a:t>nudge</a:t>
            </a:r>
            <a:endParaRPr lang="da-DK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1208584" y="40004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/>
              <a:t>Mentors</a:t>
            </a:r>
            <a:endParaRPr lang="da-DK" sz="18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216696" y="2420888"/>
            <a:ext cx="0" cy="281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84670" y="2420888"/>
            <a:ext cx="0" cy="281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08984" y="2420888"/>
            <a:ext cx="0" cy="281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748644" y="34071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584848" y="342900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216696" y="3501008"/>
            <a:ext cx="504056" cy="338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360712" y="3501008"/>
            <a:ext cx="576064" cy="338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41032" y="4192099"/>
            <a:ext cx="3600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rgbClr val="FF0000"/>
                </a:solidFill>
              </a:rPr>
              <a:t>Need</a:t>
            </a:r>
            <a:r>
              <a:rPr lang="da-DK" dirty="0" smtClean="0">
                <a:solidFill>
                  <a:srgbClr val="FF0000"/>
                </a:solidFill>
              </a:rPr>
              <a:t> a total of 132 </a:t>
            </a:r>
            <a:r>
              <a:rPr lang="da-DK" dirty="0" err="1" smtClean="0">
                <a:solidFill>
                  <a:srgbClr val="FF0000"/>
                </a:solidFill>
              </a:rPr>
              <a:t>schools</a:t>
            </a:r>
            <a:r>
              <a:rPr lang="da-DK" dirty="0" smtClean="0">
                <a:solidFill>
                  <a:srgbClr val="FF0000"/>
                </a:solidFill>
              </a:rPr>
              <a:t>!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6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9629" y="835919"/>
            <a:ext cx="7917747" cy="864889"/>
          </a:xfrm>
        </p:spPr>
        <p:txBody>
          <a:bodyPr/>
          <a:lstStyle/>
          <a:p>
            <a:r>
              <a:rPr lang="da-DK" sz="2800" dirty="0" smtClean="0"/>
              <a:t>The camps</a:t>
            </a:r>
            <a:endParaRPr lang="da-DK" sz="2800" dirty="0"/>
          </a:p>
          <a:p>
            <a:endParaRPr lang="da-DK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sz="1900" dirty="0" smtClean="0">
                <a:latin typeface="AU Passata Light" pitchFamily="34" charset="0"/>
              </a:rPr>
              <a:t>- Camp 1: </a:t>
            </a:r>
            <a:r>
              <a:rPr lang="da-DK" sz="1900" dirty="0" err="1" smtClean="0">
                <a:latin typeface="AU Passata Light" pitchFamily="34" charset="0"/>
              </a:rPr>
              <a:t>Equip</a:t>
            </a:r>
            <a:r>
              <a:rPr lang="da-DK" sz="1900" dirty="0" smtClean="0">
                <a:latin typeface="AU Passata Light" pitchFamily="34" charset="0"/>
              </a:rPr>
              <a:t> pupils with </a:t>
            </a:r>
            <a:r>
              <a:rPr lang="da-DK" sz="1900" dirty="0" err="1" smtClean="0">
                <a:latin typeface="AU Passata Light" pitchFamily="34" charset="0"/>
              </a:rPr>
              <a:t>henced</a:t>
            </a:r>
            <a:r>
              <a:rPr lang="da-DK" sz="1900" dirty="0" smtClean="0">
                <a:latin typeface="AU Passata Light" pitchFamily="34" charset="0"/>
              </a:rPr>
              <a:t> learning </a:t>
            </a:r>
            <a:r>
              <a:rPr lang="da-DK" sz="1900" dirty="0" err="1" smtClean="0">
                <a:latin typeface="AU Passata Light" pitchFamily="34" charset="0"/>
              </a:rPr>
              <a:t>techniques</a:t>
            </a:r>
            <a:r>
              <a:rPr lang="da-DK" sz="1900" dirty="0">
                <a:latin typeface="AU Passata Light" pitchFamily="34" charset="0"/>
              </a:rPr>
              <a:t> </a:t>
            </a:r>
            <a:r>
              <a:rPr lang="da-DK" sz="1900" dirty="0" smtClean="0">
                <a:latin typeface="AU Passata Light" pitchFamily="34" charset="0"/>
              </a:rPr>
              <a:t>and habits</a:t>
            </a:r>
          </a:p>
          <a:p>
            <a:r>
              <a:rPr lang="da-DK" sz="1900" dirty="0" smtClean="0">
                <a:latin typeface="AU Passata Light" pitchFamily="34" charset="0"/>
              </a:rPr>
              <a:t>- Camp 2: </a:t>
            </a:r>
            <a:r>
              <a:rPr lang="da-DK" sz="1900" dirty="0" err="1" smtClean="0">
                <a:latin typeface="AU Passata Light" pitchFamily="34" charset="0"/>
              </a:rPr>
              <a:t>Strengthen</a:t>
            </a:r>
            <a:r>
              <a:rPr lang="da-DK" sz="1900" dirty="0" smtClean="0">
                <a:latin typeface="AU Passata Light" pitchFamily="34" charset="0"/>
              </a:rPr>
              <a:t> </a:t>
            </a:r>
            <a:r>
              <a:rPr lang="da-DK" sz="1900" dirty="0" err="1" smtClean="0">
                <a:latin typeface="AU Passata Light" pitchFamily="34" charset="0"/>
              </a:rPr>
              <a:t>personal</a:t>
            </a:r>
            <a:r>
              <a:rPr lang="da-DK" sz="1900" dirty="0">
                <a:latin typeface="AU Passata Light" pitchFamily="34" charset="0"/>
              </a:rPr>
              <a:t> </a:t>
            </a:r>
            <a:r>
              <a:rPr lang="da-DK" sz="1900" dirty="0" smtClean="0">
                <a:latin typeface="AU Passata Light" pitchFamily="34" charset="0"/>
              </a:rPr>
              <a:t>and social </a:t>
            </a:r>
            <a:r>
              <a:rPr lang="da-DK" sz="1900" dirty="0" err="1" smtClean="0">
                <a:latin typeface="AU Passata Light" pitchFamily="34" charset="0"/>
              </a:rPr>
              <a:t>skills</a:t>
            </a:r>
            <a:endParaRPr lang="da-DK" sz="1900" dirty="0" smtClean="0">
              <a:latin typeface="AU Passata Light" pitchFamily="34" charset="0"/>
            </a:endParaRPr>
          </a:p>
          <a:p>
            <a:endParaRPr lang="da-DK" sz="1900" dirty="0" smtClean="0">
              <a:latin typeface="AU Passata Ligh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>
                <a:latin typeface="AU Passata Light" pitchFamily="34" charset="0"/>
              </a:rPr>
              <a:t>2-weeks camp, 37 </a:t>
            </a:r>
            <a:r>
              <a:rPr lang="da-DK" sz="1900" dirty="0" err="1">
                <a:latin typeface="AU Passata Light" pitchFamily="34" charset="0"/>
              </a:rPr>
              <a:t>hours</a:t>
            </a:r>
            <a:r>
              <a:rPr lang="da-DK" sz="1900" dirty="0">
                <a:latin typeface="AU Passata Light" pitchFamily="34" charset="0"/>
              </a:rPr>
              <a:t> a </a:t>
            </a:r>
            <a:r>
              <a:rPr lang="da-DK" sz="1900" dirty="0" err="1">
                <a:latin typeface="AU Passata Light" pitchFamily="34" charset="0"/>
              </a:rPr>
              <a:t>week</a:t>
            </a:r>
            <a:endParaRPr lang="da-DK" sz="1900" dirty="0">
              <a:latin typeface="AU Passata Ligh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>
                <a:latin typeface="AU Passata Light" pitchFamily="34" charset="0"/>
              </a:rPr>
              <a:t>Maths, Danish, social and </a:t>
            </a:r>
            <a:r>
              <a:rPr lang="da-DK" sz="1900" dirty="0" err="1">
                <a:latin typeface="AU Passata Light" pitchFamily="34" charset="0"/>
              </a:rPr>
              <a:t>personal</a:t>
            </a:r>
            <a:r>
              <a:rPr lang="da-DK" sz="1900" dirty="0">
                <a:latin typeface="AU Passata Light" pitchFamily="34" charset="0"/>
              </a:rPr>
              <a:t> </a:t>
            </a:r>
            <a:r>
              <a:rPr lang="da-DK" sz="1900" dirty="0" err="1">
                <a:latin typeface="AU Passata Light" pitchFamily="34" charset="0"/>
              </a:rPr>
              <a:t>skills</a:t>
            </a:r>
            <a:endParaRPr lang="da-DK" sz="1900" dirty="0">
              <a:latin typeface="AU Passata Ligh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 err="1">
                <a:latin typeface="AU Passata Light" pitchFamily="34" charset="0"/>
              </a:rPr>
              <a:t>Tailored</a:t>
            </a:r>
            <a:r>
              <a:rPr lang="da-DK" sz="1900" dirty="0">
                <a:latin typeface="AU Passata Light" pitchFamily="34" charset="0"/>
              </a:rPr>
              <a:t> to the </a:t>
            </a:r>
            <a:r>
              <a:rPr lang="da-DK" sz="1900" dirty="0" err="1">
                <a:latin typeface="AU Passata Light" pitchFamily="34" charset="0"/>
              </a:rPr>
              <a:t>individual</a:t>
            </a:r>
            <a:r>
              <a:rPr lang="da-DK" sz="1900" dirty="0">
                <a:latin typeface="AU Passata Light" pitchFamily="34" charset="0"/>
              </a:rPr>
              <a:t> pupils’ </a:t>
            </a:r>
            <a:r>
              <a:rPr lang="da-DK" sz="1900" dirty="0" err="1">
                <a:latin typeface="AU Passata Light" pitchFamily="34" charset="0"/>
              </a:rPr>
              <a:t>level</a:t>
            </a:r>
            <a:r>
              <a:rPr lang="da-DK" sz="1900" dirty="0">
                <a:latin typeface="AU Passata Light" pitchFamily="34" charset="0"/>
              </a:rPr>
              <a:t>, visible </a:t>
            </a:r>
            <a:r>
              <a:rPr lang="da-DK" sz="1900" dirty="0" err="1">
                <a:latin typeface="AU Passata Light" pitchFamily="34" charset="0"/>
              </a:rPr>
              <a:t>learning</a:t>
            </a:r>
            <a:endParaRPr lang="da-DK" sz="1900" dirty="0">
              <a:latin typeface="AU Passata Light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900" dirty="0">
                <a:latin typeface="AU Passata Light" pitchFamily="34" charset="0"/>
              </a:rPr>
              <a:t>High </a:t>
            </a:r>
            <a:r>
              <a:rPr lang="da-DK" sz="1900" dirty="0" err="1">
                <a:latin typeface="AU Passata Light" pitchFamily="34" charset="0"/>
              </a:rPr>
              <a:t>expectations</a:t>
            </a:r>
            <a:r>
              <a:rPr lang="da-DK" sz="1900" dirty="0">
                <a:latin typeface="AU Passata Light" pitchFamily="34" charset="0"/>
              </a:rPr>
              <a:t> </a:t>
            </a:r>
          </a:p>
          <a:p>
            <a:endParaRPr lang="da-DK" sz="1900" dirty="0" smtClean="0">
              <a:latin typeface="AU Passata Light" pitchFamily="34" charset="0"/>
            </a:endParaRPr>
          </a:p>
          <a:p>
            <a:endParaRPr lang="da-DK" sz="2400" dirty="0" smtClean="0"/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18565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ygFondens_børneforskningscenter_ppt_skabelo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TrygFondens_børneforskningscenter_ppt_skabelon</Template>
  <TotalTime>11216</TotalTime>
  <Words>574</Words>
  <Application>Microsoft Office PowerPoint</Application>
  <PresentationFormat>A4 (210 x 297 mm)</PresentationFormat>
  <Paragraphs>159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20</vt:i4>
      </vt:variant>
    </vt:vector>
  </HeadingPairs>
  <TitlesOfParts>
    <vt:vector size="21" baseType="lpstr">
      <vt:lpstr>TrygFondens_børneforskningscenter_ppt_skabelon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Aarhus School of Business and Social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Kamilla Trille Gumede</dc:creator>
  <cp:lastModifiedBy>sar</cp:lastModifiedBy>
  <cp:revision>280</cp:revision>
  <cp:lastPrinted>2016-09-28T07:46:06Z</cp:lastPrinted>
  <dcterms:created xsi:type="dcterms:W3CDTF">2013-08-22T21:07:20Z</dcterms:created>
  <dcterms:modified xsi:type="dcterms:W3CDTF">2016-11-21T13:29:33Z</dcterms:modified>
</cp:coreProperties>
</file>